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418" r:id="rId12"/>
    <p:sldId id="328" r:id="rId13"/>
    <p:sldId id="271" r:id="rId14"/>
    <p:sldId id="272" r:id="rId15"/>
    <p:sldId id="273" r:id="rId16"/>
    <p:sldId id="280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74" r:id="rId25"/>
    <p:sldId id="275" r:id="rId26"/>
    <p:sldId id="276" r:id="rId27"/>
    <p:sldId id="278" r:id="rId28"/>
    <p:sldId id="277" r:id="rId29"/>
    <p:sldId id="292" r:id="rId30"/>
    <p:sldId id="296" r:id="rId31"/>
    <p:sldId id="297" r:id="rId32"/>
    <p:sldId id="329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30" r:id="rId43"/>
    <p:sldId id="265" r:id="rId44"/>
    <p:sldId id="266" r:id="rId45"/>
    <p:sldId id="264" r:id="rId46"/>
    <p:sldId id="267" r:id="rId47"/>
    <p:sldId id="268" r:id="rId48"/>
    <p:sldId id="558" r:id="rId49"/>
    <p:sldId id="559" r:id="rId50"/>
    <p:sldId id="560" r:id="rId51"/>
    <p:sldId id="526" r:id="rId52"/>
    <p:sldId id="527" r:id="rId53"/>
    <p:sldId id="528" r:id="rId54"/>
    <p:sldId id="529" r:id="rId55"/>
    <p:sldId id="530" r:id="rId56"/>
    <p:sldId id="531" r:id="rId57"/>
    <p:sldId id="331" r:id="rId58"/>
    <p:sldId id="311" r:id="rId59"/>
    <p:sldId id="312" r:id="rId60"/>
    <p:sldId id="314" r:id="rId61"/>
    <p:sldId id="381" r:id="rId62"/>
    <p:sldId id="382" r:id="rId63"/>
    <p:sldId id="383" r:id="rId64"/>
    <p:sldId id="384" r:id="rId65"/>
    <p:sldId id="385" r:id="rId66"/>
    <p:sldId id="388" r:id="rId67"/>
    <p:sldId id="391" r:id="rId68"/>
    <p:sldId id="390" r:id="rId69"/>
    <p:sldId id="386" r:id="rId70"/>
    <p:sldId id="389" r:id="rId71"/>
    <p:sldId id="392" r:id="rId72"/>
    <p:sldId id="393" r:id="rId73"/>
    <p:sldId id="394" r:id="rId74"/>
    <p:sldId id="400" r:id="rId75"/>
    <p:sldId id="401" r:id="rId76"/>
    <p:sldId id="402" r:id="rId77"/>
    <p:sldId id="403" r:id="rId78"/>
    <p:sldId id="404" r:id="rId79"/>
    <p:sldId id="411" r:id="rId80"/>
    <p:sldId id="412" r:id="rId81"/>
    <p:sldId id="413" r:id="rId82"/>
    <p:sldId id="414" r:id="rId83"/>
    <p:sldId id="415" r:id="rId84"/>
    <p:sldId id="420" r:id="rId85"/>
    <p:sldId id="422" r:id="rId86"/>
    <p:sldId id="421" r:id="rId87"/>
    <p:sldId id="423" r:id="rId88"/>
    <p:sldId id="424" r:id="rId89"/>
    <p:sldId id="426" r:id="rId90"/>
    <p:sldId id="443" r:id="rId91"/>
    <p:sldId id="444" r:id="rId92"/>
    <p:sldId id="425" r:id="rId93"/>
    <p:sldId id="445" r:id="rId94"/>
    <p:sldId id="446" r:id="rId95"/>
    <p:sldId id="447" r:id="rId96"/>
    <p:sldId id="427" r:id="rId97"/>
    <p:sldId id="455" r:id="rId98"/>
    <p:sldId id="458" r:id="rId99"/>
    <p:sldId id="456" r:id="rId100"/>
    <p:sldId id="460" r:id="rId101"/>
    <p:sldId id="461" r:id="rId102"/>
    <p:sldId id="466" r:id="rId103"/>
    <p:sldId id="468" r:id="rId104"/>
    <p:sldId id="470" r:id="rId105"/>
    <p:sldId id="471" r:id="rId106"/>
    <p:sldId id="472" r:id="rId107"/>
    <p:sldId id="332" r:id="rId108"/>
    <p:sldId id="326" r:id="rId109"/>
    <p:sldId id="327" r:id="rId110"/>
    <p:sldId id="334" r:id="rId111"/>
    <p:sldId id="335" r:id="rId112"/>
    <p:sldId id="338" r:id="rId113"/>
    <p:sldId id="333" r:id="rId114"/>
    <p:sldId id="345" r:id="rId115"/>
    <p:sldId id="347" r:id="rId116"/>
    <p:sldId id="348" r:id="rId117"/>
    <p:sldId id="354" r:id="rId118"/>
    <p:sldId id="355" r:id="rId119"/>
    <p:sldId id="356" r:id="rId120"/>
    <p:sldId id="358" r:id="rId121"/>
    <p:sldId id="359" r:id="rId122"/>
    <p:sldId id="504" r:id="rId123"/>
    <p:sldId id="505" r:id="rId124"/>
    <p:sldId id="507" r:id="rId125"/>
    <p:sldId id="370" r:id="rId126"/>
    <p:sldId id="375" r:id="rId127"/>
    <p:sldId id="371" r:id="rId128"/>
    <p:sldId id="372" r:id="rId129"/>
    <p:sldId id="374" r:id="rId130"/>
    <p:sldId id="373" r:id="rId131"/>
    <p:sldId id="376" r:id="rId132"/>
    <p:sldId id="379" r:id="rId133"/>
    <p:sldId id="378" r:id="rId134"/>
    <p:sldId id="487" r:id="rId135"/>
    <p:sldId id="493" r:id="rId136"/>
    <p:sldId id="496" r:id="rId137"/>
    <p:sldId id="502" r:id="rId138"/>
    <p:sldId id="503" r:id="rId139"/>
    <p:sldId id="497" r:id="rId140"/>
    <p:sldId id="536" r:id="rId141"/>
    <p:sldId id="540" r:id="rId142"/>
    <p:sldId id="541" r:id="rId143"/>
    <p:sldId id="542" r:id="rId144"/>
    <p:sldId id="544" r:id="rId145"/>
    <p:sldId id="543" r:id="rId146"/>
    <p:sldId id="546" r:id="rId147"/>
    <p:sldId id="547" r:id="rId148"/>
    <p:sldId id="549" r:id="rId149"/>
    <p:sldId id="550" r:id="rId150"/>
    <p:sldId id="551" r:id="rId151"/>
    <p:sldId id="552" r:id="rId152"/>
    <p:sldId id="553" r:id="rId153"/>
    <p:sldId id="554" r:id="rId154"/>
    <p:sldId id="555" r:id="rId155"/>
    <p:sldId id="556" r:id="rId156"/>
    <p:sldId id="557" r:id="rId157"/>
    <p:sldId id="563" r:id="rId158"/>
    <p:sldId id="562" r:id="rId159"/>
    <p:sldId id="564" r:id="rId160"/>
    <p:sldId id="565" r:id="rId161"/>
    <p:sldId id="566" r:id="rId162"/>
    <p:sldId id="567" r:id="rId163"/>
    <p:sldId id="568" r:id="rId164"/>
    <p:sldId id="569" r:id="rId165"/>
    <p:sldId id="570" r:id="rId166"/>
    <p:sldId id="571" r:id="rId167"/>
    <p:sldId id="572" r:id="rId168"/>
    <p:sldId id="573" r:id="rId169"/>
    <p:sldId id="583" r:id="rId170"/>
    <p:sldId id="584" r:id="rId171"/>
    <p:sldId id="585" r:id="rId172"/>
    <p:sldId id="587" r:id="rId173"/>
    <p:sldId id="588" r:id="rId174"/>
    <p:sldId id="613" r:id="rId175"/>
    <p:sldId id="631" r:id="rId176"/>
    <p:sldId id="632" r:id="rId177"/>
    <p:sldId id="635" r:id="rId178"/>
    <p:sldId id="641" r:id="rId179"/>
    <p:sldId id="642" r:id="rId180"/>
    <p:sldId id="281" r:id="rId181"/>
    <p:sldId id="652" r:id="rId182"/>
    <p:sldId id="653" r:id="rId183"/>
    <p:sldId id="664" r:id="rId184"/>
    <p:sldId id="665" r:id="rId185"/>
    <p:sldId id="678" r:id="rId186"/>
    <p:sldId id="679" r:id="rId187"/>
    <p:sldId id="680" r:id="rId188"/>
    <p:sldId id="689" r:id="rId189"/>
    <p:sldId id="690" r:id="rId190"/>
    <p:sldId id="691" r:id="rId191"/>
    <p:sldId id="692" r:id="rId192"/>
    <p:sldId id="700" r:id="rId193"/>
    <p:sldId id="701" r:id="rId194"/>
    <p:sldId id="702" r:id="rId195"/>
    <p:sldId id="703" r:id="rId196"/>
    <p:sldId id="704" r:id="rId197"/>
    <p:sldId id="720" r:id="rId198"/>
    <p:sldId id="721" r:id="rId199"/>
    <p:sldId id="722" r:id="rId200"/>
    <p:sldId id="723" r:id="rId201"/>
    <p:sldId id="724" r:id="rId202"/>
    <p:sldId id="725" r:id="rId203"/>
    <p:sldId id="346" r:id="rId204"/>
    <p:sldId id="726" r:id="rId205"/>
    <p:sldId id="727" r:id="rId206"/>
    <p:sldId id="728" r:id="rId207"/>
    <p:sldId id="729" r:id="rId208"/>
    <p:sldId id="730" r:id="rId209"/>
    <p:sldId id="731" r:id="rId210"/>
    <p:sldId id="732" r:id="rId211"/>
    <p:sldId id="733" r:id="rId212"/>
    <p:sldId id="734" r:id="rId213"/>
    <p:sldId id="735" r:id="rId214"/>
    <p:sldId id="736" r:id="rId215"/>
    <p:sldId id="737" r:id="rId216"/>
    <p:sldId id="738" r:id="rId217"/>
    <p:sldId id="739" r:id="rId218"/>
    <p:sldId id="740" r:id="rId2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EFD"/>
    <a:srgbClr val="88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4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35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4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29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0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5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4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9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9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2A5E9-9700-4115-A062-F9115799249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D23BB-FA81-48F5-9B4B-4EBC542E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1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jsdelivr.net/npm/bootstrap@5.3.1/dist/css/bootstrap.min.css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kr/docs/5.3/getting-started/downloa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jsdelivr.net/npm/bootstrap@5.3.1/dist/css/bootstrap.min.cs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jsdelivr.net/npm/bootstrap@5.3.1/dist/css/bootstrap.min.css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Bootstrap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000"/>
              <a:t>Bootstrap v5.3.1 </a:t>
            </a:r>
            <a:r>
              <a:rPr lang="ko-KR" altLang="en-US" sz="2000"/>
              <a:t>중심으로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9ECB1-ADED-41D2-F2A8-56EEB1AD7A20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/>
              <a:t>The most popular HTML, CSS, and JS library</a:t>
            </a:r>
          </a:p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/>
              <a:t>in the world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85133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9763" y="1472698"/>
            <a:ext cx="43738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&lt;!DOCTYPE html&gt;</a:t>
            </a:r>
          </a:p>
          <a:p>
            <a:pPr marL="0" indent="0">
              <a:buNone/>
            </a:pPr>
            <a:r>
              <a:rPr lang="en-US" altLang="ko-KR" sz="1200" dirty="0"/>
              <a:t>&lt;html </a:t>
            </a:r>
            <a:r>
              <a:rPr lang="en-US" altLang="ko-KR" sz="1200" dirty="0" err="1"/>
              <a:t>lang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en</a:t>
            </a:r>
            <a:r>
              <a:rPr lang="en-US" altLang="ko-KR" sz="1200" dirty="0"/>
              <a:t>"&gt;</a:t>
            </a:r>
          </a:p>
          <a:p>
            <a:pPr marL="0" indent="0">
              <a:buNone/>
            </a:pPr>
            <a:r>
              <a:rPr lang="en-US" altLang="ko-KR" sz="1200" dirty="0"/>
              <a:t>  &lt;head&gt;</a:t>
            </a:r>
          </a:p>
          <a:p>
            <a:pPr marL="0" indent="0">
              <a:buNone/>
            </a:pPr>
            <a:r>
              <a:rPr lang="en-US" altLang="ko-KR" sz="1200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sz="1200" dirty="0"/>
              <a:t>    &lt;meta name="viewport" content="width=device-width,</a:t>
            </a:r>
          </a:p>
          <a:p>
            <a:pPr marL="0" indent="0">
              <a:buNone/>
            </a:pPr>
            <a:r>
              <a:rPr lang="en-US" altLang="ko-KR" sz="1200" dirty="0"/>
              <a:t>      initial-scale=1.0"&gt;</a:t>
            </a:r>
          </a:p>
          <a:p>
            <a:pPr marL="0" indent="0">
              <a:buNone/>
            </a:pPr>
            <a:r>
              <a:rPr lang="en-US" altLang="ko-KR" sz="1200" dirty="0"/>
              <a:t>    &lt;link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/bootstrap.min.css"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="stylesheet"&gt;</a:t>
            </a:r>
          </a:p>
          <a:p>
            <a:pPr marL="0" indent="0">
              <a:buNone/>
            </a:pPr>
            <a:r>
              <a:rPr lang="en-US" altLang="ko-KR" sz="1200" dirty="0"/>
              <a:t>    &lt;title&gt;Flexbox&lt;/title&gt;</a:t>
            </a:r>
          </a:p>
          <a:p>
            <a:pPr marL="0" indent="0">
              <a:buNone/>
            </a:pPr>
            <a:r>
              <a:rPr lang="en-US" altLang="ko-KR" sz="1200" dirty="0"/>
              <a:t>    &lt;style&gt;</a:t>
            </a:r>
          </a:p>
          <a:p>
            <a:pPr marL="0" indent="0">
              <a:buNone/>
            </a:pPr>
            <a:r>
              <a:rPr lang="en-US" altLang="ko-KR" sz="1200" dirty="0"/>
              <a:t>      * {</a:t>
            </a:r>
          </a:p>
          <a:p>
            <a:pPr marL="0" indent="0">
              <a:buNone/>
            </a:pPr>
            <a:r>
              <a:rPr lang="en-US" altLang="ko-KR" sz="1200" dirty="0"/>
              <a:t>          margin: 0; padding: 0;</a:t>
            </a:r>
          </a:p>
          <a:p>
            <a:pPr marL="0" indent="0">
              <a:buNone/>
            </a:pPr>
            <a:r>
              <a:rPr lang="en-US" altLang="ko-KR" sz="1200" dirty="0"/>
              <a:t>          font-family: '</a:t>
            </a:r>
            <a:r>
              <a:rPr lang="ko-KR" altLang="en-US" sz="1200" dirty="0"/>
              <a:t>맑은 고딕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Malgun</a:t>
            </a:r>
            <a:r>
              <a:rPr lang="en-US" altLang="ko-KR" sz="1200" dirty="0"/>
              <a:t> Gothic', Gothic,</a:t>
            </a:r>
          </a:p>
          <a:p>
            <a:pPr marL="0" indent="0">
              <a:buNone/>
            </a:pPr>
            <a:r>
              <a:rPr lang="en-US" altLang="ko-KR" sz="1200" dirty="0"/>
              <a:t>          sans-serif;</a:t>
            </a:r>
          </a:p>
          <a:p>
            <a:pPr marL="0" indent="0">
              <a:buNone/>
            </a:pPr>
            <a:r>
              <a:rPr lang="en-US" altLang="ko-KR" sz="1200" dirty="0"/>
              <a:t>      }</a:t>
            </a:r>
          </a:p>
          <a:p>
            <a:pPr marL="0" indent="0">
              <a:buNone/>
            </a:pPr>
            <a:br>
              <a:rPr lang="en-US" altLang="ko-KR" sz="1200" dirty="0"/>
            </a:br>
            <a:r>
              <a:rPr lang="en-US" altLang="ko-KR" sz="1200" dirty="0"/>
              <a:t>      body {</a:t>
            </a:r>
          </a:p>
          <a:p>
            <a:pPr marL="0" indent="0">
              <a:buNone/>
            </a:pPr>
            <a:r>
              <a:rPr lang="en-US" altLang="ko-KR" sz="1200" dirty="0"/>
              <a:t>        margin: 0;</a:t>
            </a:r>
          </a:p>
          <a:p>
            <a:pPr marL="0" indent="0">
              <a:buNone/>
            </a:pPr>
            <a:r>
              <a:rPr lang="en-US" altLang="ko-KR" sz="1200" dirty="0"/>
              <a:t>      }</a:t>
            </a:r>
            <a:endParaRPr lang="ko-KR" altLang="en-US" sz="1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6781" y="603037"/>
            <a:ext cx="4373880" cy="522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header {</a:t>
            </a:r>
          </a:p>
          <a:p>
            <a:pPr marL="0" indent="0">
              <a:buNone/>
            </a:pPr>
            <a:r>
              <a:rPr lang="en-US" altLang="ko-KR" sz="1200" dirty="0"/>
              <a:t>        background: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marL="0" indent="0">
              <a:buNone/>
            </a:pPr>
            <a:r>
              <a:rPr lang="en-US" altLang="ko-KR" sz="1200" dirty="0"/>
              <a:t>        height: 100px;</a:t>
            </a:r>
          </a:p>
          <a:p>
            <a:pPr marL="0" indent="0">
              <a:buNone/>
            </a:pPr>
            <a:r>
              <a:rPr lang="en-US" altLang="ko-KR" sz="1200" dirty="0"/>
              <a:t>      }</a:t>
            </a:r>
            <a:endParaRPr lang="ko-KR" altLang="en-US" sz="1200" dirty="0"/>
          </a:p>
          <a:p>
            <a:pPr marL="0" indent="0">
              <a:buNone/>
            </a:pPr>
            <a:r>
              <a:rPr lang="en-US" altLang="ko-KR" sz="1200" dirty="0"/>
              <a:t>h1 {</a:t>
            </a:r>
          </a:p>
          <a:p>
            <a:pPr marL="0" indent="0">
              <a:buNone/>
            </a:pPr>
            <a:r>
              <a:rPr lang="en-US" altLang="ko-KR" sz="1200" dirty="0"/>
              <a:t>        text-align: center;</a:t>
            </a:r>
          </a:p>
          <a:p>
            <a:pPr marL="0" indent="0">
              <a:buNone/>
            </a:pPr>
            <a:r>
              <a:rPr lang="en-US" altLang="ko-KR" sz="1200" dirty="0"/>
              <a:t>        color: white;</a:t>
            </a:r>
          </a:p>
          <a:p>
            <a:pPr marL="0" indent="0">
              <a:buNone/>
            </a:pPr>
            <a:r>
              <a:rPr lang="en-US" altLang="ko-KR" sz="1200" dirty="0"/>
              <a:t>        line-height: 100px;</a:t>
            </a:r>
          </a:p>
          <a:p>
            <a:pPr marL="0" indent="0">
              <a:buNone/>
            </a:pPr>
            <a:r>
              <a:rPr lang="en-US" altLang="ko-KR" sz="1200" dirty="0"/>
              <a:t>        margin: 0;</a:t>
            </a:r>
          </a:p>
          <a:p>
            <a:pPr marL="0" indent="0">
              <a:buNone/>
            </a:pPr>
            <a:r>
              <a:rPr lang="en-US" altLang="ko-KR" sz="1200" dirty="0"/>
              <a:t>      }</a:t>
            </a:r>
          </a:p>
          <a:p>
            <a:pPr marL="0" indent="0">
              <a:buNone/>
            </a:pPr>
            <a:r>
              <a:rPr lang="en-US" altLang="ko-KR" sz="1200" dirty="0"/>
              <a:t>      article {</a:t>
            </a:r>
          </a:p>
          <a:p>
            <a:pPr marL="0" indent="0">
              <a:buNone/>
            </a:pPr>
            <a:r>
              <a:rPr lang="en-US" altLang="ko-KR" sz="1200" dirty="0"/>
              <a:t>        padding: 10px;</a:t>
            </a:r>
          </a:p>
          <a:p>
            <a:pPr marL="0" indent="0">
              <a:buNone/>
            </a:pPr>
            <a:r>
              <a:rPr lang="en-US" altLang="ko-KR" sz="1200" dirty="0"/>
              <a:t>        margin: 10px;</a:t>
            </a:r>
          </a:p>
          <a:p>
            <a:pPr marL="0" indent="0">
              <a:buNone/>
            </a:pPr>
            <a:r>
              <a:rPr lang="en-US" altLang="ko-KR" sz="1200" dirty="0"/>
              <a:t>        background: pink;</a:t>
            </a:r>
          </a:p>
          <a:p>
            <a:pPr marL="0" indent="0">
              <a:buNone/>
            </a:pPr>
            <a:r>
              <a:rPr lang="en-US" altLang="ko-KR" sz="1200" dirty="0"/>
              <a:t>      }</a:t>
            </a:r>
          </a:p>
          <a:p>
            <a:pPr marL="0" indent="0">
              <a:buNone/>
            </a:pPr>
            <a:r>
              <a:rPr lang="en-US" altLang="ko-KR" sz="1200" dirty="0"/>
              <a:t>      section {</a:t>
            </a:r>
          </a:p>
          <a:p>
            <a:pPr marL="0" indent="0">
              <a:buNone/>
            </a:pPr>
            <a:r>
              <a:rPr lang="en-US" altLang="ko-KR" sz="1200" dirty="0"/>
              <a:t>        display: flex;</a:t>
            </a:r>
          </a:p>
          <a:p>
            <a:pPr marL="0" indent="0">
              <a:buNone/>
            </a:pPr>
            <a:r>
              <a:rPr lang="en-US" altLang="ko-KR" sz="1200" dirty="0"/>
              <a:t>      }</a:t>
            </a:r>
          </a:p>
          <a:p>
            <a:pPr marL="0" indent="0">
              <a:buNone/>
            </a:pPr>
            <a:r>
              <a:rPr lang="en-US" altLang="ko-KR" sz="1200" dirty="0"/>
              <a:t>    &lt;/style&gt;</a:t>
            </a:r>
          </a:p>
          <a:p>
            <a:pPr marL="0" indent="0">
              <a:buNone/>
            </a:pPr>
            <a:r>
              <a:rPr lang="en-US" altLang="ko-KR" sz="1200" dirty="0"/>
              <a:t>  &lt;/head&gt;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01759" y="5276474"/>
            <a:ext cx="914402" cy="249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7516161" y="5403563"/>
            <a:ext cx="95596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3930" y="5218079"/>
            <a:ext cx="144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flexbox </a:t>
            </a:r>
            <a:r>
              <a:rPr lang="ko-KR" altLang="en-US" sz="1400" dirty="0">
                <a:solidFill>
                  <a:srgbClr val="FF0000"/>
                </a:solidFill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4870746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449"/>
          </a:xfrm>
        </p:spPr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wrap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F91BD-56E3-3463-0AF7-D4A8FCACFFA5}"/>
              </a:ext>
            </a:extLst>
          </p:cNvPr>
          <p:cNvSpPr txBox="1"/>
          <p:nvPr/>
        </p:nvSpPr>
        <p:spPr>
          <a:xfrm>
            <a:off x="619341" y="1327337"/>
            <a:ext cx="673883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class="flex-container d-flex flex-nowrap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class="p-2"&gt;1&lt;/div&gt;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class="p-2"&gt;2&lt;/div&gt;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class="p-2"&gt;3&lt;/div&gt;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class="p-2"&gt;4&lt;/div&gt;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class="p-2"&gt;5&lt;/div&gt;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class="p-2"&gt;6&lt;/div&gt;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class="p-2"&gt;7&lt;/div&gt;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class="p-2"&gt;8&lt;/div&gt;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class="p-2"&gt;9&lt;/div&gt;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class="flex-container d-flex flex-wrap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class="p-2"&gt;1&lt;/div&gt;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class="p-2"&gt;2&lt;/div&gt;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class="p-2"&gt;3&lt;/div&gt;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class="p-2"&gt;4&lt;/div&gt;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class="p-2"&gt;5&lt;/div&gt;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class="p-2"&gt;6&lt;/div&gt;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class="p-2"&gt;7&lt;/div&gt;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class="p-2"&gt;8&lt;/div&gt;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class="p-2"&gt;9&lt;/div&gt;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858B2D-FFC6-D4EF-FB9C-510197BA4ABD}"/>
              </a:ext>
            </a:extLst>
          </p:cNvPr>
          <p:cNvSpPr/>
          <p:nvPr/>
        </p:nvSpPr>
        <p:spPr>
          <a:xfrm>
            <a:off x="4909695" y="1344876"/>
            <a:ext cx="1280090" cy="319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FC5D40-ACA2-CEB2-2744-7866B1A15755}"/>
              </a:ext>
            </a:extLst>
          </p:cNvPr>
          <p:cNvCxnSpPr>
            <a:cxnSpLocks/>
          </p:cNvCxnSpPr>
          <p:nvPr/>
        </p:nvCxnSpPr>
        <p:spPr>
          <a:xfrm>
            <a:off x="5952392" y="4332272"/>
            <a:ext cx="104269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693B43A-D900-8A4E-820E-BB8463270EE3}"/>
              </a:ext>
            </a:extLst>
          </p:cNvPr>
          <p:cNvCxnSpPr>
            <a:cxnSpLocks/>
          </p:cNvCxnSpPr>
          <p:nvPr/>
        </p:nvCxnSpPr>
        <p:spPr>
          <a:xfrm>
            <a:off x="6189785" y="1664311"/>
            <a:ext cx="805304" cy="11140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5750ED-6A97-6ABD-838B-B992B53064A2}"/>
              </a:ext>
            </a:extLst>
          </p:cNvPr>
          <p:cNvSpPr/>
          <p:nvPr/>
        </p:nvSpPr>
        <p:spPr>
          <a:xfrm>
            <a:off x="4909695" y="4012837"/>
            <a:ext cx="1042697" cy="319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819CB5-977D-3668-DE37-082F7DE1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89" y="1256574"/>
            <a:ext cx="4934639" cy="5153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9DBC6B-E5ED-33FF-4A0B-7655BF44A7CD}"/>
              </a:ext>
            </a:extLst>
          </p:cNvPr>
          <p:cNvSpPr txBox="1"/>
          <p:nvPr/>
        </p:nvSpPr>
        <p:spPr>
          <a:xfrm>
            <a:off x="4555198" y="2066932"/>
            <a:ext cx="202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항목들이 줄바꿈되지 않고 너비가 줄어든다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E6E48-A802-67B2-AAA4-B8D0733ADF23}"/>
              </a:ext>
            </a:extLst>
          </p:cNvPr>
          <p:cNvSpPr txBox="1"/>
          <p:nvPr/>
        </p:nvSpPr>
        <p:spPr>
          <a:xfrm>
            <a:off x="4988420" y="4439896"/>
            <a:ext cx="202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항목들이 줄바꿈 된다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072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flex-wrap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반응형 변형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1848923" y="1884218"/>
            <a:ext cx="3967019" cy="397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.flex-nowrap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.flex-wrap-reverse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.flex-sm-nowrap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.flex-sm-wrap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.flex-sm-wrap-reverse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.flex-md-nowrap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.flex-md-wrap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.flex-md-wrap-reverse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6226452" y="1884218"/>
            <a:ext cx="3967019" cy="3904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.flex-lg-nowrap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.flex-lg-wrap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.flex-lg-wrap-reverse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.flex-xl-nowrap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.flex-xl-wrap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.flex-xl-wrap-reverse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.flex-xxl-nowrap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.flex-xxl-wrap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.flex-xxl-wrap-reverse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0675912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order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558804"/>
            <a:ext cx="10515600" cy="62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order-*(</a:t>
            </a:r>
            <a:r>
              <a:rPr lang="ko-KR" altLang="en-US"/>
              <a:t>기본은 </a:t>
            </a:r>
            <a:r>
              <a:rPr lang="en-US" altLang="ko-KR"/>
              <a:t>0~5)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이용해 항목의 순서를 정함</a:t>
            </a:r>
            <a:endParaRPr lang="ko-KR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F91BD-56E3-3463-0AF7-D4A8FCACFFA5}"/>
              </a:ext>
            </a:extLst>
          </p:cNvPr>
          <p:cNvSpPr txBox="1"/>
          <p:nvPr/>
        </p:nvSpPr>
        <p:spPr>
          <a:xfrm>
            <a:off x="541444" y="2540976"/>
            <a:ext cx="7916008" cy="3371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&lt;div class="flex-container d-flex flex-wrap mb-3"&gt;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 order-4"&gt;1&lt;/div&gt;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 order-2"&gt;2&lt;/div&gt;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 order-1"&gt;3&lt;/div&gt;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 order-5"&gt;4&lt;/div&gt;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 order-3"&gt;5&lt;/div&gt;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 order-0"&gt;6&lt;/div&gt;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6D0E00-3A09-DA83-EAE2-33A76FCC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1" y="3616951"/>
            <a:ext cx="545858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0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order </a:t>
            </a:r>
            <a:r>
              <a:rPr lang="ko-KR" altLang="en-US"/>
              <a:t>반응형 변형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1110694" y="1884218"/>
            <a:ext cx="2890856" cy="397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0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1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2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3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4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5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-sm-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0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-sm-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1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-sm-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2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-sm-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3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-sm-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4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-sm-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5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3572734" y="1884218"/>
            <a:ext cx="2523266" cy="3904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-md-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0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-md-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1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-md-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2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-md-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3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-md-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4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-md-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5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-lg-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0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-lg-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1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-lg-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2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-lg-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3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-lg-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4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-lg-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5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6211537" y="1884218"/>
            <a:ext cx="2768071" cy="381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0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1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2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3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4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5</a:t>
            </a:r>
            <a:endParaRPr lang="ko-KR" altLang="ko-KR" sz="250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0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1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2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3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4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order</a:t>
            </a:r>
            <a:r>
              <a:rPr lang="ko-KR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-xxl-</a:t>
            </a:r>
            <a:r>
              <a:rPr lang="en-US" altLang="ko-KR" sz="250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5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9DCAE-0BAE-C4F7-5DA3-1D43D303A496}"/>
              </a:ext>
            </a:extLst>
          </p:cNvPr>
          <p:cNvSpPr txBox="1">
            <a:spLocks/>
          </p:cNvSpPr>
          <p:nvPr/>
        </p:nvSpPr>
        <p:spPr>
          <a:xfrm>
            <a:off x="8558040" y="1884218"/>
            <a:ext cx="2768071" cy="381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.order-first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.order-last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.order-sm-first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.order-sm-last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.order-md-first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.order-md-last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.order-lg-first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.order-lg-last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.order-xl-first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.order-xl-last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.order-xxl-first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.order-xxl-last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4612949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align-content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558804"/>
            <a:ext cx="10515600" cy="62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align-content</a:t>
            </a:r>
            <a:r>
              <a:rPr lang="ko-KR" altLang="en-US"/>
              <a:t>를 이용해 교차축에서 항목들을 정렬</a:t>
            </a:r>
            <a:endParaRPr lang="ko-KR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F91BD-56E3-3463-0AF7-D4A8FCACFFA5}"/>
              </a:ext>
            </a:extLst>
          </p:cNvPr>
          <p:cNvSpPr txBox="1"/>
          <p:nvPr/>
        </p:nvSpPr>
        <p:spPr>
          <a:xfrm>
            <a:off x="717289" y="2540976"/>
            <a:ext cx="67210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&lt;div class="flex-container 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     d-flex align-content-start flex-wrap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class="p-2"&gt;2&lt;/div&gt;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class="p-2"&gt;4&lt;/div&gt;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class="p-2"&gt;5&lt;/div&gt;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class="p-2"&gt;6&lt;/div&gt;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class="p-2"&gt;7&lt;/div&gt;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class="p-2"&gt;8&lt;/div&gt;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class="p-2"&gt;9&lt;/div&gt;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class="p-2"&gt;10&lt;/div&gt;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3140C-E455-C1AF-9AEB-5F10D3AB4865}"/>
              </a:ext>
            </a:extLst>
          </p:cNvPr>
          <p:cNvSpPr txBox="1"/>
          <p:nvPr/>
        </p:nvSpPr>
        <p:spPr>
          <a:xfrm>
            <a:off x="6597162" y="2540976"/>
            <a:ext cx="429432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class="p-2"&gt;12&lt;/div&gt;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class="p-2"&gt;14&lt;/div&gt;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class="p-2"&gt;15&lt;/div&gt;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class="p-2"&gt;16&lt;/div&gt;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class="p-2"&gt;17&lt;/div&gt;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class="p-2"&gt;18&lt;/div&gt;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class="p-2"&gt;19&lt;/div&gt;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class="p-2"&gt;20&lt;/div&gt;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D5423E-950C-5A00-A10E-5F70DD693FB4}"/>
              </a:ext>
            </a:extLst>
          </p:cNvPr>
          <p:cNvSpPr/>
          <p:nvPr/>
        </p:nvSpPr>
        <p:spPr>
          <a:xfrm>
            <a:off x="2212731" y="2840405"/>
            <a:ext cx="3783623" cy="319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0804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align-content </a:t>
            </a:r>
            <a:r>
              <a:rPr lang="ko-KR" altLang="en-US"/>
              <a:t>예제 결과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F91BD-56E3-3463-0AF7-D4A8FCACFFA5}"/>
              </a:ext>
            </a:extLst>
          </p:cNvPr>
          <p:cNvSpPr txBox="1"/>
          <p:nvPr/>
        </p:nvSpPr>
        <p:spPr>
          <a:xfrm>
            <a:off x="1328075" y="3532150"/>
            <a:ext cx="297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align-content-start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CF771-E9C4-C9AC-E2AA-7E264AC41716}"/>
              </a:ext>
            </a:extLst>
          </p:cNvPr>
          <p:cNvSpPr txBox="1"/>
          <p:nvPr/>
        </p:nvSpPr>
        <p:spPr>
          <a:xfrm>
            <a:off x="8207151" y="3532150"/>
            <a:ext cx="280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align-content-center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0E4977-3B5E-8990-CF6B-123383CC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7" y="1690688"/>
            <a:ext cx="2983828" cy="18797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CE9CCD-D338-D6F4-3256-82DED5DE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95" y="1690688"/>
            <a:ext cx="2983828" cy="1879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332F6D-C0D6-9BB1-FB97-B5CDAB857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633" y="1690688"/>
            <a:ext cx="2983828" cy="1879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5E461-0F5C-97E8-F0EB-CBEE039D8489}"/>
              </a:ext>
            </a:extLst>
          </p:cNvPr>
          <p:cNvSpPr txBox="1"/>
          <p:nvPr/>
        </p:nvSpPr>
        <p:spPr>
          <a:xfrm>
            <a:off x="4912967" y="3501444"/>
            <a:ext cx="2536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align-content-end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B1738-76BA-6F6A-1C26-394C2C7C2CDE}"/>
              </a:ext>
            </a:extLst>
          </p:cNvPr>
          <p:cNvSpPr txBox="1"/>
          <p:nvPr/>
        </p:nvSpPr>
        <p:spPr>
          <a:xfrm>
            <a:off x="1238317" y="5912742"/>
            <a:ext cx="297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align-content-between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ACEAB-FD1D-CEA5-52F0-CBDFDC541FA7}"/>
              </a:ext>
            </a:extLst>
          </p:cNvPr>
          <p:cNvSpPr txBox="1"/>
          <p:nvPr/>
        </p:nvSpPr>
        <p:spPr>
          <a:xfrm>
            <a:off x="8117390" y="5912742"/>
            <a:ext cx="297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align-content-stretch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E26B2D-0B7D-B6D5-1856-D8F1B811370D}"/>
              </a:ext>
            </a:extLst>
          </p:cNvPr>
          <p:cNvSpPr txBox="1"/>
          <p:nvPr/>
        </p:nvSpPr>
        <p:spPr>
          <a:xfrm>
            <a:off x="4759264" y="5912742"/>
            <a:ext cx="297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align-content-around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C7AFBB-B1B9-05AD-1BAE-9D2720E0B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58" y="4101986"/>
            <a:ext cx="2983828" cy="18797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31D937-08C9-E915-E62B-670532E71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095" y="4101986"/>
            <a:ext cx="2983828" cy="18797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C64607-612F-9731-AD96-957BDD055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633" y="4097241"/>
            <a:ext cx="2983828" cy="18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24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align-content </a:t>
            </a:r>
            <a:r>
              <a:rPr lang="ko-KR" altLang="en-US"/>
              <a:t>반응형 변형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244366" y="1727063"/>
            <a:ext cx="4275038" cy="397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.align-content-start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.align-content-end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.align-content-center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.align-content-between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.align-content-around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.align-content-stretch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.align-content-sm-start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.align-content-sm-end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.align-content-sm-center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.align-content-sm-between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.align-content-sm-around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.align-content-sm-stretch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50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182191" y="1690688"/>
            <a:ext cx="4275038" cy="381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.align-content-md-start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.align-content-md-end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.align-content-md-center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.align-content-md-between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.align-content-md-around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.align-content-md-stretch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.align-content-lg-start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.align-content-lg-end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.align-content-lg-center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.align-content-lg-between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.align-content-lg-around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.align-content-lg-stretch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9DCAE-0BAE-C4F7-5DA3-1D43D303A496}"/>
              </a:ext>
            </a:extLst>
          </p:cNvPr>
          <p:cNvSpPr txBox="1">
            <a:spLocks/>
          </p:cNvSpPr>
          <p:nvPr/>
        </p:nvSpPr>
        <p:spPr>
          <a:xfrm>
            <a:off x="8177972" y="1690688"/>
            <a:ext cx="3937825" cy="381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.align-content-xl-start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.align-content-xl-end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.align-content-xl-center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.align-content-xl-between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.align-content-xl-around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.align-content-xl-stretch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.align-content-xxl-start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.align-content-xxl-end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.align-content-xxl-center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.align-content-xxl-between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.align-content-xxl-around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25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.align-content-xxl-stretch</a:t>
            </a:r>
            <a:endParaRPr kumimoji="0" lang="ko-KR" altLang="ko-KR" sz="2500" b="0" i="0" u="none" strike="noStrike" cap="none" normalizeH="0" baseline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330602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Table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8679417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</a:t>
            </a:r>
            <a:r>
              <a:rPr lang="en-US" altLang="ko-KR"/>
              <a:t>-</a:t>
            </a:r>
            <a:r>
              <a:rPr lang="ko-KR" altLang="en-US"/>
              <a:t>기본</a:t>
            </a:r>
            <a:r>
              <a:rPr lang="en-US" altLang="ko-KR"/>
              <a:t> </a:t>
            </a:r>
            <a:r>
              <a:rPr lang="ko-KR" altLang="en-US"/>
              <a:t>형태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433539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/>
              <a:t>&lt;table</a:t>
            </a:r>
            <a:r>
              <a:rPr lang="ko-KR" altLang="en-US"/>
              <a:t> </a:t>
            </a:r>
            <a:r>
              <a:rPr lang="en-US" altLang="ko-KR"/>
              <a:t>class=“table”&gt; : </a:t>
            </a:r>
            <a:r>
              <a:rPr lang="ko-KR" altLang="en-US"/>
              <a:t>가장</a:t>
            </a:r>
            <a:r>
              <a:rPr lang="en-US" altLang="ko-KR"/>
              <a:t> </a:t>
            </a:r>
            <a:r>
              <a:rPr lang="ko-KR" altLang="en-US"/>
              <a:t>기본적인 형태의 표 생성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넓이가 </a:t>
            </a:r>
            <a:r>
              <a:rPr lang="en-US" altLang="ko-KR"/>
              <a:t>100%, </a:t>
            </a:r>
            <a:r>
              <a:rPr lang="ko-KR" altLang="en-US"/>
              <a:t>구분선이 있는 테이블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F1DD81-A0BA-2E1A-D5AD-9E7FD93A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3429000"/>
            <a:ext cx="1088859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7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</a:t>
            </a:r>
            <a:r>
              <a:rPr lang="en-US" altLang="ko-KR"/>
              <a:t>-</a:t>
            </a:r>
            <a:r>
              <a:rPr lang="ko-KR" altLang="en-US"/>
              <a:t>기본</a:t>
            </a:r>
            <a:r>
              <a:rPr lang="en-US" altLang="ko-KR"/>
              <a:t> </a:t>
            </a:r>
            <a:r>
              <a:rPr lang="ko-KR" altLang="en-US"/>
              <a:t>형태 예제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5257801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&lt;table class="table"&gt;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&lt;thead&gt;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번호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주제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강사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&lt;/thead&gt;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&lt;tbody&gt;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scope="row"&gt;1&lt;/th&gt;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&lt;td&gt;HTML5&lt;/td&gt;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&lt;td&gt;CS3&lt;/td&gt;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&lt;td&gt;JAVASCRIPT&lt;/td&gt;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9568F-007B-51C1-95EC-531C0086F355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257801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&lt;th scope="row"&gt;2&lt;/th&gt;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전창완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윤재석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김대희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&lt;th scope="row"&gt;3&lt;/th&gt;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&lt;td&gt;010-1234-1234&lt;/td&gt;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&lt;td&gt;010-1345-1345&lt;/td&gt;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&lt;td&gt;010-2356-2356&lt;/td&gt;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&lt;/tbody&gt;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&lt;/table&gt;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5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DD1895-757A-409C-8686-FFE76FBA5848}"/>
              </a:ext>
            </a:extLst>
          </p:cNvPr>
          <p:cNvSpPr/>
          <p:nvPr/>
        </p:nvSpPr>
        <p:spPr>
          <a:xfrm>
            <a:off x="1538654" y="1652953"/>
            <a:ext cx="2259623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3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37388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&lt;body&gt;</a:t>
            </a:r>
          </a:p>
          <a:p>
            <a:pPr marL="0" indent="0">
              <a:buNone/>
            </a:pPr>
            <a:r>
              <a:rPr lang="en-US" altLang="ko-KR" sz="1600" dirty="0"/>
              <a:t>    &lt;header&gt;</a:t>
            </a:r>
          </a:p>
          <a:p>
            <a:pPr marL="0" indent="0">
              <a:buNone/>
            </a:pPr>
            <a:r>
              <a:rPr lang="en-US" altLang="ko-KR" sz="1600" dirty="0"/>
              <a:t>      &lt;h1&gt;Flexbox example&lt;/h1&gt;</a:t>
            </a:r>
          </a:p>
          <a:p>
            <a:pPr marL="0" indent="0">
              <a:buNone/>
            </a:pPr>
            <a:r>
              <a:rPr lang="en-US" altLang="ko-KR" sz="1600" dirty="0"/>
              <a:t>    &lt;/header&gt;</a:t>
            </a:r>
          </a:p>
          <a:p>
            <a:pPr marL="0" indent="0">
              <a:buNone/>
            </a:pPr>
            <a:br>
              <a:rPr lang="en-US" altLang="ko-KR" sz="1600" dirty="0"/>
            </a:br>
            <a:r>
              <a:rPr lang="en-US" altLang="ko-KR" sz="1600" dirty="0"/>
              <a:t>    &lt;section&gt;</a:t>
            </a:r>
          </a:p>
          <a:p>
            <a:pPr marL="0" indent="0">
              <a:buNone/>
            </a:pPr>
            <a:r>
              <a:rPr lang="en-US" altLang="ko-KR" sz="1600" dirty="0"/>
              <a:t>      &lt;article&gt;</a:t>
            </a:r>
          </a:p>
          <a:p>
            <a:pPr marL="0" indent="0">
              <a:buNone/>
            </a:pPr>
            <a:r>
              <a:rPr lang="en-US" altLang="ko-KR" sz="1600" dirty="0"/>
              <a:t>        &lt;h2&gt;</a:t>
            </a:r>
            <a:r>
              <a:rPr lang="ko-KR" altLang="en-US" sz="1600" dirty="0"/>
              <a:t>첫번째 항목</a:t>
            </a:r>
            <a:r>
              <a:rPr lang="en-US" altLang="ko-KR" sz="1600" dirty="0"/>
              <a:t>&lt;/h2&gt;</a:t>
            </a:r>
          </a:p>
          <a:p>
            <a:pPr marL="0" indent="0">
              <a:buNone/>
            </a:pPr>
            <a:br>
              <a:rPr lang="en-US" altLang="ko-KR" sz="1600" dirty="0"/>
            </a:br>
            <a:r>
              <a:rPr lang="en-US" altLang="ko-KR" sz="1600" dirty="0"/>
              <a:t>        &lt;p&gt;Lorem ipsum… &lt;/p&gt;</a:t>
            </a:r>
          </a:p>
          <a:p>
            <a:pPr marL="0" indent="0">
              <a:buNone/>
            </a:pPr>
            <a:r>
              <a:rPr lang="en-US" altLang="ko-KR" sz="1600" dirty="0"/>
              <a:t>      &lt;/article&gt;</a:t>
            </a:r>
          </a:p>
          <a:p>
            <a:pPr marL="0" indent="0">
              <a:buNone/>
            </a:pPr>
            <a:br>
              <a:rPr lang="en-US" altLang="ko-KR" sz="1600" dirty="0"/>
            </a:br>
            <a:r>
              <a:rPr lang="en-US" altLang="ko-KR" sz="1600" dirty="0"/>
              <a:t>      &lt;article&gt;</a:t>
            </a:r>
          </a:p>
          <a:p>
            <a:pPr marL="0" indent="0">
              <a:buNone/>
            </a:pPr>
            <a:r>
              <a:rPr lang="en-US" altLang="ko-KR" sz="1600" dirty="0"/>
              <a:t>        &lt;h2&gt;</a:t>
            </a:r>
            <a:r>
              <a:rPr lang="ko-KR" altLang="en-US" sz="1600" dirty="0"/>
              <a:t>두번째 항목</a:t>
            </a:r>
            <a:r>
              <a:rPr lang="en-US" altLang="ko-KR" sz="1600" dirty="0"/>
              <a:t>&lt;/h2&gt;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60169" y="1825625"/>
            <a:ext cx="4373880" cy="4364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         &lt;p&gt;Lorem ipsum…&lt;/p&gt;</a:t>
            </a:r>
          </a:p>
          <a:p>
            <a:pPr marL="0" indent="0">
              <a:buNone/>
            </a:pPr>
            <a:r>
              <a:rPr lang="en-US" altLang="ko-KR" sz="1600" dirty="0"/>
              <a:t>      &lt;/article&gt;</a:t>
            </a:r>
          </a:p>
          <a:p>
            <a:pPr marL="0" indent="0">
              <a:buNone/>
            </a:pPr>
            <a:br>
              <a:rPr lang="en-US" altLang="ko-KR" sz="1600" dirty="0"/>
            </a:br>
            <a:r>
              <a:rPr lang="en-US" altLang="ko-KR" sz="1600" dirty="0"/>
              <a:t>      &lt;article&gt;</a:t>
            </a:r>
          </a:p>
          <a:p>
            <a:pPr marL="0" indent="0">
              <a:buNone/>
            </a:pPr>
            <a:r>
              <a:rPr lang="en-US" altLang="ko-KR" sz="1600" dirty="0"/>
              <a:t>        &lt;h2&gt;</a:t>
            </a:r>
            <a:r>
              <a:rPr lang="ko-KR" altLang="en-US" sz="1600" dirty="0"/>
              <a:t>세번째 항목</a:t>
            </a:r>
            <a:r>
              <a:rPr lang="en-US" altLang="ko-KR" sz="1600" dirty="0"/>
              <a:t>&lt;/h2&gt;</a:t>
            </a:r>
          </a:p>
          <a:p>
            <a:pPr marL="0" indent="0">
              <a:buNone/>
            </a:pPr>
            <a:br>
              <a:rPr lang="en-US" altLang="ko-KR" sz="1600" dirty="0"/>
            </a:br>
            <a:r>
              <a:rPr lang="en-US" altLang="ko-KR" sz="1600" dirty="0"/>
              <a:t>        &lt;p&gt;Lorem ipsum...&lt;/p&gt;</a:t>
            </a:r>
          </a:p>
          <a:p>
            <a:pPr marL="0" indent="0">
              <a:buNone/>
            </a:pPr>
            <a:br>
              <a:rPr lang="en-US" altLang="ko-KR" sz="1600" dirty="0"/>
            </a:br>
            <a:r>
              <a:rPr lang="en-US" altLang="ko-KR" sz="1600" dirty="0"/>
              <a:t>        &lt;p&gt;Lorem ipsum…&lt;/p&gt;</a:t>
            </a:r>
          </a:p>
          <a:p>
            <a:pPr marL="0" indent="0">
              <a:buNone/>
            </a:pPr>
            <a:r>
              <a:rPr lang="en-US" altLang="ko-KR" sz="1600" dirty="0"/>
              <a:t>      &lt;/article&gt;</a:t>
            </a:r>
          </a:p>
          <a:p>
            <a:pPr marL="0" indent="0">
              <a:buNone/>
            </a:pPr>
            <a:r>
              <a:rPr lang="en-US" altLang="ko-KR" sz="1600" dirty="0"/>
              <a:t>    &lt;/section&gt;</a:t>
            </a:r>
          </a:p>
          <a:p>
            <a:pPr marL="0" indent="0">
              <a:buNone/>
            </a:pPr>
            <a:r>
              <a:rPr lang="en-US" altLang="ko-KR" sz="1600" dirty="0"/>
              <a:t>  &lt;/body&gt;</a:t>
            </a:r>
          </a:p>
          <a:p>
            <a:pPr marL="0" indent="0">
              <a:buNone/>
            </a:pPr>
            <a:r>
              <a:rPr lang="en-US" altLang="ko-KR" sz="16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553183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</a:t>
            </a:r>
            <a:r>
              <a:rPr lang="en-US" altLang="ko-KR"/>
              <a:t>-color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>
                <a:latin typeface="Consolas" panose="020B0609020204030204" pitchFamily="49" charset="0"/>
              </a:rPr>
              <a:t>table</a:t>
            </a:r>
            <a:r>
              <a:rPr lang="ko-KR" altLang="en-US">
                <a:latin typeface="Consolas" panose="020B0609020204030204" pitchFamily="49" charset="0"/>
              </a:rPr>
              <a:t>에는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&lt;table class=＂table-primary＂&gt;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와 같이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사용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row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에는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&lt;tr class=＂table-primary＂&gt;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와 같이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사용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latin typeface="Consolas" panose="020B0609020204030204" pitchFamily="49" charset="0"/>
              </a:rPr>
              <a:t>cell</a:t>
            </a:r>
            <a:r>
              <a:rPr lang="ko-KR" altLang="en-US">
                <a:latin typeface="Consolas" panose="020B0609020204030204" pitchFamily="49" charset="0"/>
              </a:rPr>
              <a:t>에는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&lt;td class="table-primary"&gt;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와 같이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사용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head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에는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&lt;th class="table-primary"&gt;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와 같이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사용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48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E3F33566-FA54-18E3-4522-B02DEC18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31" y="1942468"/>
            <a:ext cx="3597351" cy="2049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</a:t>
            </a:r>
            <a:r>
              <a:rPr lang="en-US" altLang="ko-KR"/>
              <a:t>-color </a:t>
            </a:r>
            <a:r>
              <a:rPr lang="ko-KR" altLang="en-US"/>
              <a:t>예제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DD1895-757A-409C-8686-FFE76FBA5848}"/>
              </a:ext>
            </a:extLst>
          </p:cNvPr>
          <p:cNvSpPr/>
          <p:nvPr/>
        </p:nvSpPr>
        <p:spPr>
          <a:xfrm>
            <a:off x="1324708" y="2187969"/>
            <a:ext cx="15591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C87E09-E916-3401-4E17-45CD5EA708D8}"/>
              </a:ext>
            </a:extLst>
          </p:cNvPr>
          <p:cNvSpPr/>
          <p:nvPr/>
        </p:nvSpPr>
        <p:spPr>
          <a:xfrm>
            <a:off x="1774378" y="1664310"/>
            <a:ext cx="15591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91C3AB-7779-DBC9-6F0A-E62222A06B97}"/>
              </a:ext>
            </a:extLst>
          </p:cNvPr>
          <p:cNvSpPr/>
          <p:nvPr/>
        </p:nvSpPr>
        <p:spPr>
          <a:xfrm>
            <a:off x="1513540" y="4568702"/>
            <a:ext cx="15591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4887F4-6B21-D065-476E-416CFCEDA266}"/>
              </a:ext>
            </a:extLst>
          </p:cNvPr>
          <p:cNvSpPr/>
          <p:nvPr/>
        </p:nvSpPr>
        <p:spPr>
          <a:xfrm>
            <a:off x="1513540" y="4821665"/>
            <a:ext cx="1370337" cy="290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CAAF6-55B0-084F-90E9-BC54087FFA01}"/>
              </a:ext>
            </a:extLst>
          </p:cNvPr>
          <p:cNvSpPr/>
          <p:nvPr/>
        </p:nvSpPr>
        <p:spPr>
          <a:xfrm>
            <a:off x="1513540" y="5366357"/>
            <a:ext cx="1370337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D25D85-7912-638C-9E07-0EA632A987BC}"/>
              </a:ext>
            </a:extLst>
          </p:cNvPr>
          <p:cNvSpPr/>
          <p:nvPr/>
        </p:nvSpPr>
        <p:spPr>
          <a:xfrm>
            <a:off x="1513540" y="5112356"/>
            <a:ext cx="1370337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A26B29-0BF5-7DC9-FD91-BAFAB8DF43E7}"/>
              </a:ext>
            </a:extLst>
          </p:cNvPr>
          <p:cNvSpPr/>
          <p:nvPr/>
        </p:nvSpPr>
        <p:spPr>
          <a:xfrm>
            <a:off x="8655825" y="1891191"/>
            <a:ext cx="1370337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E97764-3202-5525-C98B-B92A858DFA79}"/>
              </a:ext>
            </a:extLst>
          </p:cNvPr>
          <p:cNvSpPr/>
          <p:nvPr/>
        </p:nvSpPr>
        <p:spPr>
          <a:xfrm>
            <a:off x="8655825" y="2215059"/>
            <a:ext cx="1370337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8DF73D-9AED-04F7-C145-70A444B5791B}"/>
              </a:ext>
            </a:extLst>
          </p:cNvPr>
          <p:cNvSpPr/>
          <p:nvPr/>
        </p:nvSpPr>
        <p:spPr>
          <a:xfrm>
            <a:off x="8655825" y="2538871"/>
            <a:ext cx="1370337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06912B-5706-DCB9-85A5-1D822FDB0B92}"/>
              </a:ext>
            </a:extLst>
          </p:cNvPr>
          <p:cNvCxnSpPr>
            <a:cxnSpLocks/>
          </p:cNvCxnSpPr>
          <p:nvPr/>
        </p:nvCxnSpPr>
        <p:spPr>
          <a:xfrm flipH="1">
            <a:off x="4158762" y="2137922"/>
            <a:ext cx="4497063" cy="13446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1D5712E-7060-3360-8507-78F09A21953B}"/>
              </a:ext>
            </a:extLst>
          </p:cNvPr>
          <p:cNvCxnSpPr>
            <a:cxnSpLocks/>
          </p:cNvCxnSpPr>
          <p:nvPr/>
        </p:nvCxnSpPr>
        <p:spPr>
          <a:xfrm flipH="1">
            <a:off x="4859216" y="2477540"/>
            <a:ext cx="3796608" cy="985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4E17E4-4248-B657-D128-14DC741B08BE}"/>
              </a:ext>
            </a:extLst>
          </p:cNvPr>
          <p:cNvCxnSpPr>
            <a:cxnSpLocks/>
          </p:cNvCxnSpPr>
          <p:nvPr/>
        </p:nvCxnSpPr>
        <p:spPr>
          <a:xfrm flipH="1">
            <a:off x="5882054" y="2781332"/>
            <a:ext cx="2773770" cy="697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C0E531-EED5-E541-83A6-C42ABCE91827}"/>
              </a:ext>
            </a:extLst>
          </p:cNvPr>
          <p:cNvCxnSpPr>
            <a:cxnSpLocks/>
          </p:cNvCxnSpPr>
          <p:nvPr/>
        </p:nvCxnSpPr>
        <p:spPr>
          <a:xfrm flipV="1">
            <a:off x="3072710" y="3223085"/>
            <a:ext cx="1086052" cy="1345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F511CA-A152-552A-D116-8809F8746D26}"/>
              </a:ext>
            </a:extLst>
          </p:cNvPr>
          <p:cNvCxnSpPr>
            <a:cxnSpLocks/>
          </p:cNvCxnSpPr>
          <p:nvPr/>
        </p:nvCxnSpPr>
        <p:spPr>
          <a:xfrm>
            <a:off x="2898532" y="2289298"/>
            <a:ext cx="1093176" cy="598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97F19D-101F-DEC7-CE69-E81AC8EE4BDC}"/>
              </a:ext>
            </a:extLst>
          </p:cNvPr>
          <p:cNvCxnSpPr>
            <a:cxnSpLocks/>
          </p:cNvCxnSpPr>
          <p:nvPr/>
        </p:nvCxnSpPr>
        <p:spPr>
          <a:xfrm flipV="1">
            <a:off x="2916548" y="3266319"/>
            <a:ext cx="2147821" cy="1747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A520977-C66F-4609-6AAB-F5BAF2156C5E}"/>
              </a:ext>
            </a:extLst>
          </p:cNvPr>
          <p:cNvCxnSpPr>
            <a:cxnSpLocks/>
          </p:cNvCxnSpPr>
          <p:nvPr/>
        </p:nvCxnSpPr>
        <p:spPr>
          <a:xfrm flipV="1">
            <a:off x="2905241" y="3266319"/>
            <a:ext cx="3084016" cy="20061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D3CD9A8-95A7-BEB2-FD31-2FCD2430BF25}"/>
              </a:ext>
            </a:extLst>
          </p:cNvPr>
          <p:cNvCxnSpPr>
            <a:cxnSpLocks/>
          </p:cNvCxnSpPr>
          <p:nvPr/>
        </p:nvCxnSpPr>
        <p:spPr>
          <a:xfrm flipV="1">
            <a:off x="2893096" y="3236602"/>
            <a:ext cx="4299012" cy="2267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3B1291-5636-1B18-DE47-8F98DC143130}"/>
              </a:ext>
            </a:extLst>
          </p:cNvPr>
          <p:cNvSpPr txBox="1"/>
          <p:nvPr/>
        </p:nvSpPr>
        <p:spPr>
          <a:xfrm>
            <a:off x="3480290" y="1360816"/>
            <a:ext cx="345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테이블 전체를 </a:t>
            </a:r>
            <a:r>
              <a:rPr lang="en-US" altLang="ko-KR" sz="1400">
                <a:solidFill>
                  <a:srgbClr val="FF0000"/>
                </a:solidFill>
              </a:rPr>
              <a:t>primary </a:t>
            </a:r>
            <a:r>
              <a:rPr lang="ko-KR" altLang="en-US" sz="1400">
                <a:solidFill>
                  <a:srgbClr val="FF0000"/>
                </a:solidFill>
              </a:rPr>
              <a:t>색상으로 설정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AA9762-553F-581C-3761-62B6154A5787}"/>
              </a:ext>
            </a:extLst>
          </p:cNvPr>
          <p:cNvCxnSpPr>
            <a:cxnSpLocks/>
          </p:cNvCxnSpPr>
          <p:nvPr/>
        </p:nvCxnSpPr>
        <p:spPr>
          <a:xfrm flipV="1">
            <a:off x="3374581" y="1583605"/>
            <a:ext cx="189234" cy="137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9568F-007B-51C1-95EC-531C0086F355}"/>
              </a:ext>
            </a:extLst>
          </p:cNvPr>
          <p:cNvSpPr txBox="1">
            <a:spLocks/>
          </p:cNvSpPr>
          <p:nvPr/>
        </p:nvSpPr>
        <p:spPr>
          <a:xfrm>
            <a:off x="7332785" y="1567154"/>
            <a:ext cx="4668316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class="table-info" scope="row"&gt;2&lt;/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&lt;td class="table-light"&gt;CS3&lt;/td&gt;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&lt;td class="table-dark"&gt;</a:t>
            </a:r>
            <a:r>
              <a:rPr lang="ko-KR" altLang="en-US" sz="1400" b="0" dirty="0" err="1">
                <a:effectLst/>
                <a:latin typeface="Consolas" panose="020B0609020204030204" pitchFamily="49" charset="0"/>
              </a:rPr>
              <a:t>윤재석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&lt;td&gt;010-1345-1345&lt;/td&gt;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 scope="row"&gt;3&lt;/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&lt;td&gt;JAVASCRIPT&lt;/td&gt;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&lt;td&gt;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김대희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&lt;td&gt;010-2356-2356&lt;/td&gt;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 &lt;/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&lt;/table&gt;</a:t>
            </a:r>
            <a:endParaRPr lang="ko-KR" altLang="en-US" sz="1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0" y="1690686"/>
            <a:ext cx="5257801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&lt;table class="table table-primary"&gt;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class="table-primary"&gt;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scope="col"&gt;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번호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scope="col"&gt;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주제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scope="col"&gt;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강사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scope="col"&gt;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class="table-secondary" scope="row"&gt;1&lt;/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&lt;td class="table-success"&gt;HTML5&lt;/td&gt;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&lt;td class="table-danger"&gt;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전창완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&lt;td class="table-warning"&gt;010-1234-1234&lt;/td&gt;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&lt;/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517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</a:t>
            </a:r>
            <a:r>
              <a:rPr lang="en-US" altLang="ko-KR"/>
              <a:t>-striped columns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B17CD8-1700-A04C-FF34-D2BAC5F9CC59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6907824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&lt;table class="table table-warning table-striped-columns"&gt;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&lt;thead&gt;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번호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주제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강사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scope="col"&gt;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&lt;/thead&gt;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&lt;tbody&gt;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&lt;th scope="row"&gt;1&lt;/th&gt;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&lt;td&gt;HTML5&lt;/td&gt;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&lt;td&gt;CS3&lt;/td&gt;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  &lt;td&gt;JAVASCRIPT&lt;/td&gt;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5B968C2-F8A2-C693-DC3E-19ECF3FD571A}"/>
              </a:ext>
            </a:extLst>
          </p:cNvPr>
          <p:cNvSpPr txBox="1">
            <a:spLocks/>
          </p:cNvSpPr>
          <p:nvPr/>
        </p:nvSpPr>
        <p:spPr>
          <a:xfrm>
            <a:off x="7148146" y="1690687"/>
            <a:ext cx="4205655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&lt;th scope="row"&gt;2&lt;/th&gt;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전창완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윤재석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김대희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&lt;th scope="row"&gt;3&lt;/th&gt;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&lt;td&gt;010-1234-1234&lt;/td&gt;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&lt;td&gt;010-1345-1345&lt;/td&gt;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&lt;td&gt;010-2356-2356&lt;/td&gt;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&lt;/tr&gt;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&lt;/tbody&gt;</a:t>
            </a:r>
          </a:p>
          <a:p>
            <a:pPr marL="0" indent="0">
              <a:buNone/>
            </a:pPr>
            <a:r>
              <a:rPr lang="en-US" altLang="ko-KR" sz="1500" b="0">
                <a:effectLst/>
                <a:latin typeface="Consolas" panose="020B0609020204030204" pitchFamily="49" charset="0"/>
              </a:rPr>
              <a:t>      &lt;/table&gt;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5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BEAD46-FC14-B7CD-71B4-A2C684157C63}"/>
              </a:ext>
            </a:extLst>
          </p:cNvPr>
          <p:cNvSpPr/>
          <p:nvPr/>
        </p:nvSpPr>
        <p:spPr>
          <a:xfrm>
            <a:off x="3577662" y="1659156"/>
            <a:ext cx="3974929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A266E-124C-7F35-D393-50AA275D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377" y="3728109"/>
            <a:ext cx="3491613" cy="20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0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Form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27583070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-basic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B17CD8-1700-A04C-FF34-D2BAC5F9CC59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3900855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&lt;head&gt;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&lt;title&gt;Form-basic&lt;/title&gt;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&lt;/head&gt;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5B968C2-F8A2-C693-DC3E-19ECF3FD571A}"/>
              </a:ext>
            </a:extLst>
          </p:cNvPr>
          <p:cNvSpPr txBox="1">
            <a:spLocks/>
          </p:cNvSpPr>
          <p:nvPr/>
        </p:nvSpPr>
        <p:spPr>
          <a:xfrm>
            <a:off x="4818185" y="2308712"/>
            <a:ext cx="6658708" cy="3916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        &lt;label for="name"&gt;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&lt;input type="text" id="name"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&lt;label for="id"&gt;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&lt;input type="text" id="id"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&lt;label for="pass"&gt;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&lt;input type="password" id="pass"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latin typeface="Consolas" panose="020B0609020204030204" pitchFamily="49" charset="0"/>
              </a:rPr>
              <a:t>&lt;button type="submit"&gt;</a:t>
            </a:r>
            <a:r>
              <a:rPr lang="ko-KR" altLang="en-US" sz="1400">
                <a:latin typeface="Consolas" panose="020B0609020204030204" pitchFamily="49" charset="0"/>
              </a:rPr>
              <a:t>제출</a:t>
            </a:r>
            <a:r>
              <a:rPr lang="en-US" altLang="ko-KR" sz="1400">
                <a:latin typeface="Consolas" panose="020B0609020204030204" pitchFamily="49" charset="0"/>
              </a:rPr>
              <a:t>&lt;/button&gt;</a:t>
            </a:r>
            <a:endParaRPr lang="ko-KR" alt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&lt;/form&gt;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2030D3-6F70-9FC8-0BC9-9F450264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98" y="295875"/>
            <a:ext cx="88880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982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-bootstrap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B17CD8-1700-A04C-FF34-D2BAC5F9CC59}"/>
              </a:ext>
            </a:extLst>
          </p:cNvPr>
          <p:cNvSpPr txBox="1">
            <a:spLocks/>
          </p:cNvSpPr>
          <p:nvPr/>
        </p:nvSpPr>
        <p:spPr>
          <a:xfrm>
            <a:off x="814752" y="1690688"/>
            <a:ext cx="8856786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class="form-group"&gt;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for="name"&gt;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type="text" class="form-control" id="name"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class="form-group"&gt;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for="id"&gt;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type="text" class="form-control" id="id"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class="form-group"&gt;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for="pass"&gt;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type="password" class="form-control" id="pass"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&lt;button type="submit" class="btn btn-primary"&gt;Submit&lt;/button&gt;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EF5B45-3D48-B8AA-DBA6-373C7B54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5" y="335924"/>
            <a:ext cx="5861411" cy="2173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3FB7C9-0A8E-0205-103C-35EC1A1AAD3D}"/>
              </a:ext>
            </a:extLst>
          </p:cNvPr>
          <p:cNvSpPr/>
          <p:nvPr/>
        </p:nvSpPr>
        <p:spPr>
          <a:xfrm>
            <a:off x="2768366" y="2010069"/>
            <a:ext cx="1161392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58A58-8054-07D8-EF67-D9EF09B1478A}"/>
              </a:ext>
            </a:extLst>
          </p:cNvPr>
          <p:cNvSpPr/>
          <p:nvPr/>
        </p:nvSpPr>
        <p:spPr>
          <a:xfrm>
            <a:off x="3730061" y="2645943"/>
            <a:ext cx="2029608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7DA2F-EAB9-7F58-B3CD-12468A54DF4E}"/>
              </a:ext>
            </a:extLst>
          </p:cNvPr>
          <p:cNvSpPr/>
          <p:nvPr/>
        </p:nvSpPr>
        <p:spPr>
          <a:xfrm>
            <a:off x="2768366" y="3278916"/>
            <a:ext cx="1161392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E49CC9-C9F8-62ED-4F77-8BC7156D7681}"/>
              </a:ext>
            </a:extLst>
          </p:cNvPr>
          <p:cNvSpPr/>
          <p:nvPr/>
        </p:nvSpPr>
        <p:spPr>
          <a:xfrm>
            <a:off x="3730061" y="3914790"/>
            <a:ext cx="2029608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2B454-CF33-CBC1-F486-1C6DEEC62752}"/>
              </a:ext>
            </a:extLst>
          </p:cNvPr>
          <p:cNvSpPr/>
          <p:nvPr/>
        </p:nvSpPr>
        <p:spPr>
          <a:xfrm>
            <a:off x="2768366" y="4547763"/>
            <a:ext cx="1161392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3748E-4D23-887B-484C-0F30A048667B}"/>
              </a:ext>
            </a:extLst>
          </p:cNvPr>
          <p:cNvSpPr/>
          <p:nvPr/>
        </p:nvSpPr>
        <p:spPr>
          <a:xfrm>
            <a:off x="4089840" y="5183637"/>
            <a:ext cx="2029608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A94A5B-BECB-D67B-5921-BEC6B485F902}"/>
              </a:ext>
            </a:extLst>
          </p:cNvPr>
          <p:cNvSpPr/>
          <p:nvPr/>
        </p:nvSpPr>
        <p:spPr>
          <a:xfrm>
            <a:off x="3820210" y="5816610"/>
            <a:ext cx="2413536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93100D-603D-26D5-D347-0BD51A603EE8}"/>
              </a:ext>
            </a:extLst>
          </p:cNvPr>
          <p:cNvCxnSpPr>
            <a:cxnSpLocks/>
          </p:cNvCxnSpPr>
          <p:nvPr/>
        </p:nvCxnSpPr>
        <p:spPr>
          <a:xfrm flipH="1">
            <a:off x="6227121" y="5688239"/>
            <a:ext cx="1266841" cy="1665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B7E58C-CD4B-489C-CCC5-C1F05B38CFA0}"/>
              </a:ext>
            </a:extLst>
          </p:cNvPr>
          <p:cNvSpPr txBox="1"/>
          <p:nvPr/>
        </p:nvSpPr>
        <p:spPr>
          <a:xfrm>
            <a:off x="7523639" y="5508833"/>
            <a:ext cx="17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버튼 스타일 지정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D13C4-3AF7-74E0-890F-C1B1836AD729}"/>
              </a:ext>
            </a:extLst>
          </p:cNvPr>
          <p:cNvSpPr txBox="1"/>
          <p:nvPr/>
        </p:nvSpPr>
        <p:spPr>
          <a:xfrm>
            <a:off x="5549010" y="3099360"/>
            <a:ext cx="2503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form-group</a:t>
            </a:r>
            <a:r>
              <a:rPr lang="ko-KR" altLang="en-US" sz="1400">
                <a:solidFill>
                  <a:srgbClr val="FF0000"/>
                </a:solidFill>
              </a:rPr>
              <a:t>과 </a:t>
            </a:r>
            <a:r>
              <a:rPr lang="en-US" altLang="ko-KR" sz="1400">
                <a:solidFill>
                  <a:srgbClr val="FF0000"/>
                </a:solidFill>
              </a:rPr>
              <a:t>form-control </a:t>
            </a:r>
            <a:r>
              <a:rPr lang="ko-KR" altLang="en-US" sz="1400">
                <a:solidFill>
                  <a:srgbClr val="FF0000"/>
                </a:solidFill>
              </a:rPr>
              <a:t>클래스는 예제와 같이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680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-bootstrap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B17CD8-1700-A04C-FF34-D2BAC5F9CC59}"/>
              </a:ext>
            </a:extLst>
          </p:cNvPr>
          <p:cNvSpPr txBox="1">
            <a:spLocks/>
          </p:cNvSpPr>
          <p:nvPr/>
        </p:nvSpPr>
        <p:spPr>
          <a:xfrm>
            <a:off x="814752" y="1690688"/>
            <a:ext cx="8856786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class=“</a:t>
            </a:r>
            <a:r>
              <a:rPr lang="en-US" altLang="ko-KR" sz="1400">
                <a:latin typeface="Consolas" panose="020B0609020204030204" pitchFamily="49" charset="0"/>
              </a:rPr>
              <a:t>mb-3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for="name"&gt;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type="text" class="form-control" id="name"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</a:t>
            </a:r>
            <a:r>
              <a:rPr lang="en-US" altLang="ko-KR" sz="1400">
                <a:latin typeface="Consolas" panose="020B0609020204030204" pitchFamily="49" charset="0"/>
              </a:rPr>
              <a:t>mb-3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for="id"&gt;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type="text" class="form-control" id="id"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</a:t>
            </a:r>
            <a:r>
              <a:rPr lang="en-US" altLang="ko-KR" sz="1400">
                <a:latin typeface="Consolas" panose="020B0609020204030204" pitchFamily="49" charset="0"/>
              </a:rPr>
              <a:t>mb-3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for="pass"&gt;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&lt;/label&gt;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type="password" class="form-control" id="pass" placeholder="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&lt;button type="submit" class="btn btn-primary"&gt;Submit&lt;/button&gt;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FB7C9-0A8E-0205-103C-35EC1A1AAD3D}"/>
              </a:ext>
            </a:extLst>
          </p:cNvPr>
          <p:cNvSpPr/>
          <p:nvPr/>
        </p:nvSpPr>
        <p:spPr>
          <a:xfrm>
            <a:off x="2768365" y="2010069"/>
            <a:ext cx="722181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58A58-8054-07D8-EF67-D9EF09B1478A}"/>
              </a:ext>
            </a:extLst>
          </p:cNvPr>
          <p:cNvSpPr/>
          <p:nvPr/>
        </p:nvSpPr>
        <p:spPr>
          <a:xfrm>
            <a:off x="3730061" y="2645943"/>
            <a:ext cx="2029608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7DA2F-EAB9-7F58-B3CD-12468A54DF4E}"/>
              </a:ext>
            </a:extLst>
          </p:cNvPr>
          <p:cNvSpPr/>
          <p:nvPr/>
        </p:nvSpPr>
        <p:spPr>
          <a:xfrm>
            <a:off x="2768366" y="3278916"/>
            <a:ext cx="722180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E49CC9-C9F8-62ED-4F77-8BC7156D7681}"/>
              </a:ext>
            </a:extLst>
          </p:cNvPr>
          <p:cNvSpPr/>
          <p:nvPr/>
        </p:nvSpPr>
        <p:spPr>
          <a:xfrm>
            <a:off x="3730061" y="3914790"/>
            <a:ext cx="2029608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2B454-CF33-CBC1-F486-1C6DEEC62752}"/>
              </a:ext>
            </a:extLst>
          </p:cNvPr>
          <p:cNvSpPr/>
          <p:nvPr/>
        </p:nvSpPr>
        <p:spPr>
          <a:xfrm>
            <a:off x="2768366" y="4547763"/>
            <a:ext cx="722180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3748E-4D23-887B-484C-0F30A048667B}"/>
              </a:ext>
            </a:extLst>
          </p:cNvPr>
          <p:cNvSpPr/>
          <p:nvPr/>
        </p:nvSpPr>
        <p:spPr>
          <a:xfrm>
            <a:off x="4089840" y="5183637"/>
            <a:ext cx="2029608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A94A5B-BECB-D67B-5921-BEC6B485F902}"/>
              </a:ext>
            </a:extLst>
          </p:cNvPr>
          <p:cNvSpPr/>
          <p:nvPr/>
        </p:nvSpPr>
        <p:spPr>
          <a:xfrm>
            <a:off x="3820210" y="5816610"/>
            <a:ext cx="2413536" cy="264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93100D-603D-26D5-D347-0BD51A603EE8}"/>
              </a:ext>
            </a:extLst>
          </p:cNvPr>
          <p:cNvCxnSpPr>
            <a:cxnSpLocks/>
          </p:cNvCxnSpPr>
          <p:nvPr/>
        </p:nvCxnSpPr>
        <p:spPr>
          <a:xfrm flipH="1">
            <a:off x="6227121" y="5688239"/>
            <a:ext cx="1266841" cy="1665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B7E58C-CD4B-489C-CCC5-C1F05B38CFA0}"/>
              </a:ext>
            </a:extLst>
          </p:cNvPr>
          <p:cNvSpPr txBox="1"/>
          <p:nvPr/>
        </p:nvSpPr>
        <p:spPr>
          <a:xfrm>
            <a:off x="7523639" y="5508833"/>
            <a:ext cx="17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버튼 스타일 지정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D13C4-3AF7-74E0-890F-C1B1836AD729}"/>
              </a:ext>
            </a:extLst>
          </p:cNvPr>
          <p:cNvSpPr txBox="1"/>
          <p:nvPr/>
        </p:nvSpPr>
        <p:spPr>
          <a:xfrm>
            <a:off x="5917224" y="3235666"/>
            <a:ext cx="530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- mb-3</a:t>
            </a:r>
            <a:r>
              <a:rPr lang="ko-KR" altLang="en-US" sz="1400">
                <a:solidFill>
                  <a:srgbClr val="FF0000"/>
                </a:solidFill>
              </a:rPr>
              <a:t>은 입력 요소들 사이의 위 아래 공간 확보를 위해 사용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en-US" altLang="ko-KR" sz="1400">
                <a:solidFill>
                  <a:srgbClr val="FF0000"/>
                </a:solidFill>
              </a:rPr>
              <a:t>- form-control </a:t>
            </a:r>
            <a:r>
              <a:rPr lang="ko-KR" altLang="en-US" sz="1400">
                <a:solidFill>
                  <a:srgbClr val="FF0000"/>
                </a:solidFill>
              </a:rPr>
              <a:t>클래스를 예제와 같이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71683-90B6-56F5-57AD-A79E93AB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63" y="171767"/>
            <a:ext cx="5594393" cy="23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15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-select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86CBAA-1F94-35F8-6B88-F646C9B6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10" y="3562610"/>
            <a:ext cx="5238042" cy="26623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B75606-8D60-A0A7-1E62-8B38A8A7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6" y="3562611"/>
            <a:ext cx="5238042" cy="266234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678DA6D-1BD6-A111-1CD4-E0855AF4F9FE}"/>
              </a:ext>
            </a:extLst>
          </p:cNvPr>
          <p:cNvSpPr txBox="1">
            <a:spLocks/>
          </p:cNvSpPr>
          <p:nvPr/>
        </p:nvSpPr>
        <p:spPr>
          <a:xfrm>
            <a:off x="838200" y="1322826"/>
            <a:ext cx="10515600" cy="1738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>
                <a:latin typeface="Consolas" panose="020B0609020204030204" pitchFamily="49" charset="0"/>
              </a:rPr>
              <a:t>form-select </a:t>
            </a:r>
            <a:r>
              <a:rPr lang="ko-KR" altLang="en-US">
                <a:latin typeface="Consolas" panose="020B0609020204030204" pitchFamily="49" charset="0"/>
              </a:rPr>
              <a:t>클래스를 사용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option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스타일은 변경 불가능</a:t>
            </a: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0A6F91B-D57A-3C5C-A798-90C75DF2C7B8}"/>
              </a:ext>
            </a:extLst>
          </p:cNvPr>
          <p:cNvSpPr txBox="1">
            <a:spLocks/>
          </p:cNvSpPr>
          <p:nvPr/>
        </p:nvSpPr>
        <p:spPr>
          <a:xfrm>
            <a:off x="6204436" y="546434"/>
            <a:ext cx="5612425" cy="3291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&lt;select class="form-select"&gt;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&lt;option selected&gt;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선택해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&lt;/option&gt;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&lt;option value="1"&gt;HTML5&lt;/option&gt;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&lt;option value="2"&gt;CSS3&lt;/option&gt;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&lt;option value="3"&gt;JAVASCRIPT&lt;/option&gt;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&lt;/select&gt;</a:t>
            </a:r>
          </a:p>
          <a:p>
            <a:pPr marL="0" indent="0"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EA692F-F246-FECF-EF53-02A05C1B10CD}"/>
              </a:ext>
            </a:extLst>
          </p:cNvPr>
          <p:cNvSpPr/>
          <p:nvPr/>
        </p:nvSpPr>
        <p:spPr>
          <a:xfrm>
            <a:off x="7178214" y="881760"/>
            <a:ext cx="3170332" cy="3240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534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-checkbox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678DA6D-1BD6-A111-1CD4-E0855AF4F9FE}"/>
              </a:ext>
            </a:extLst>
          </p:cNvPr>
          <p:cNvSpPr txBox="1">
            <a:spLocks/>
          </p:cNvSpPr>
          <p:nvPr/>
        </p:nvSpPr>
        <p:spPr>
          <a:xfrm>
            <a:off x="838200" y="1322826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>
                <a:latin typeface="Consolas" panose="020B0609020204030204" pitchFamily="49" charset="0"/>
              </a:rPr>
              <a:t>form-check </a:t>
            </a:r>
            <a:r>
              <a:rPr lang="ko-KR" altLang="en-US">
                <a:latin typeface="Consolas" panose="020B0609020204030204" pitchFamily="49" charset="0"/>
              </a:rPr>
              <a:t>클래스를 사용</a:t>
            </a:r>
            <a:endParaRPr lang="en-US" altLang="ko-KR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form-check-input, form-check-label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클래스로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input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과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label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표시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latin typeface="Consolas" panose="020B0609020204030204" pitchFamily="49" charset="0"/>
              </a:rPr>
              <a:t>checked,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disabled</a:t>
            </a:r>
            <a:r>
              <a:rPr lang="ko-KR" altLang="en-US">
                <a:latin typeface="Consolas" panose="020B0609020204030204" pitchFamily="49" charset="0"/>
              </a:rPr>
              <a:t> 속성 사용해 초기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기본값 표시와 선택 하지 못하도록 비활성화 할 수 있음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345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-checkbox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0DF50-8F45-AB13-74C7-262872E36261}"/>
              </a:ext>
            </a:extLst>
          </p:cNvPr>
          <p:cNvSpPr txBox="1"/>
          <p:nvPr/>
        </p:nvSpPr>
        <p:spPr>
          <a:xfrm>
            <a:off x="173649" y="1434053"/>
            <a:ext cx="609746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&lt;title&gt;Form&lt;/title&gt;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value="1" id="chkbox1"&gt;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for="chkbox1"&gt;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HTML5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value="2" id="chkbox2" disabled&gt;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3D5F-DE9F-E82A-5F91-A14FE3C1B6E6}"/>
              </a:ext>
            </a:extLst>
          </p:cNvPr>
          <p:cNvSpPr txBox="1"/>
          <p:nvPr/>
        </p:nvSpPr>
        <p:spPr>
          <a:xfrm>
            <a:off x="6096000" y="1541775"/>
            <a:ext cx="60974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for="chkbox2"&gt;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CSS3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value="3" id="chkbox3" checked&gt;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for="chkbox3"&gt;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JAVASCRIPT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value="3" id="chkbox4" checked disabled&gt;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for="chkbox4"&gt;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BOOTSTRAP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D25AFF-16C5-5CC2-7034-DD476CC1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031" y="4936084"/>
            <a:ext cx="3520955" cy="17668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3586557" y="6163770"/>
            <a:ext cx="915105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06192-7FFC-8093-363A-499A24F78949}"/>
              </a:ext>
            </a:extLst>
          </p:cNvPr>
          <p:cNvSpPr/>
          <p:nvPr/>
        </p:nvSpPr>
        <p:spPr>
          <a:xfrm>
            <a:off x="9453959" y="2857843"/>
            <a:ext cx="915105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E80D2-8773-DCBA-5689-8B31E57C28D4}"/>
              </a:ext>
            </a:extLst>
          </p:cNvPr>
          <p:cNvSpPr/>
          <p:nvPr/>
        </p:nvSpPr>
        <p:spPr>
          <a:xfrm>
            <a:off x="9486579" y="4370560"/>
            <a:ext cx="1758783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B74407A-1821-2A65-059A-FDEA1F7E5E7C}"/>
              </a:ext>
            </a:extLst>
          </p:cNvPr>
          <p:cNvCxnSpPr>
            <a:cxnSpLocks/>
          </p:cNvCxnSpPr>
          <p:nvPr/>
        </p:nvCxnSpPr>
        <p:spPr>
          <a:xfrm flipV="1">
            <a:off x="4511493" y="6005146"/>
            <a:ext cx="4333569" cy="2953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27A69C-A5C9-2216-7C09-615E8528A7E9}"/>
              </a:ext>
            </a:extLst>
          </p:cNvPr>
          <p:cNvCxnSpPr>
            <a:cxnSpLocks/>
          </p:cNvCxnSpPr>
          <p:nvPr/>
        </p:nvCxnSpPr>
        <p:spPr>
          <a:xfrm flipH="1">
            <a:off x="9073662" y="3094317"/>
            <a:ext cx="380297" cy="3130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36C32B-6596-38AC-2FF2-EB3ACA13F6C8}"/>
              </a:ext>
            </a:extLst>
          </p:cNvPr>
          <p:cNvCxnSpPr>
            <a:cxnSpLocks/>
          </p:cNvCxnSpPr>
          <p:nvPr/>
        </p:nvCxnSpPr>
        <p:spPr>
          <a:xfrm flipH="1">
            <a:off x="9354693" y="4609766"/>
            <a:ext cx="901732" cy="18390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9EBEEF-D57F-4E84-46FD-0AAC27A55DF7}"/>
              </a:ext>
            </a:extLst>
          </p:cNvPr>
          <p:cNvSpPr txBox="1"/>
          <p:nvPr/>
        </p:nvSpPr>
        <p:spPr>
          <a:xfrm>
            <a:off x="3559039" y="6448801"/>
            <a:ext cx="91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비활성화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A81DD-04E1-7777-927D-CC300E125455}"/>
              </a:ext>
            </a:extLst>
          </p:cNvPr>
          <p:cNvSpPr txBox="1"/>
          <p:nvPr/>
        </p:nvSpPr>
        <p:spPr>
          <a:xfrm>
            <a:off x="9424859" y="3295788"/>
            <a:ext cx="215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체크된 상태가 초기 상태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CC685-FB79-3B56-094B-56312AB43EAA}"/>
              </a:ext>
            </a:extLst>
          </p:cNvPr>
          <p:cNvSpPr txBox="1"/>
          <p:nvPr/>
        </p:nvSpPr>
        <p:spPr>
          <a:xfrm>
            <a:off x="9481291" y="6156771"/>
            <a:ext cx="253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체크된 상태가 초기 상태이며 변경 불가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8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Grid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1590345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62EF035-D7C9-545F-C207-BC6EC1BC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85" y="4963450"/>
            <a:ext cx="3564375" cy="16696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 radio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0DF50-8F45-AB13-74C7-262872E36261}"/>
              </a:ext>
            </a:extLst>
          </p:cNvPr>
          <p:cNvSpPr txBox="1"/>
          <p:nvPr/>
        </p:nvSpPr>
        <p:spPr>
          <a:xfrm>
            <a:off x="173649" y="1434053"/>
            <a:ext cx="609746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&lt;title&gt;Form&lt;/title&gt;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type="radio“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value="1" name="radiobtn" id="radio1"&gt;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for="radio1"&gt;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HTML5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type="radio“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value="2" name="radiobtn" id="radio2" disabled&gt;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3D5F-DE9F-E82A-5F91-A14FE3C1B6E6}"/>
              </a:ext>
            </a:extLst>
          </p:cNvPr>
          <p:cNvSpPr txBox="1"/>
          <p:nvPr/>
        </p:nvSpPr>
        <p:spPr>
          <a:xfrm>
            <a:off x="6116515" y="1568152"/>
            <a:ext cx="60974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for="radio2"&gt;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CSS3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type="radio" value="3" name="radiobtn" id="radio3" checked&gt;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for="radio3"&gt;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JAVASCRIPT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type="radio" value="3" name="radiobtn" id="radio4" checked disabled&gt;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for="radio4"&gt;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BOOTSTRAP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4931778" y="6163770"/>
            <a:ext cx="915105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06192-7FFC-8093-363A-499A24F78949}"/>
              </a:ext>
            </a:extLst>
          </p:cNvPr>
          <p:cNvSpPr/>
          <p:nvPr/>
        </p:nvSpPr>
        <p:spPr>
          <a:xfrm>
            <a:off x="9858404" y="2884219"/>
            <a:ext cx="915105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E80D2-8773-DCBA-5689-8B31E57C28D4}"/>
              </a:ext>
            </a:extLst>
          </p:cNvPr>
          <p:cNvSpPr/>
          <p:nvPr/>
        </p:nvSpPr>
        <p:spPr>
          <a:xfrm>
            <a:off x="9882227" y="4370560"/>
            <a:ext cx="1758783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B74407A-1821-2A65-059A-FDEA1F7E5E7C}"/>
              </a:ext>
            </a:extLst>
          </p:cNvPr>
          <p:cNvCxnSpPr>
            <a:cxnSpLocks/>
          </p:cNvCxnSpPr>
          <p:nvPr/>
        </p:nvCxnSpPr>
        <p:spPr>
          <a:xfrm flipV="1">
            <a:off x="5897974" y="6005146"/>
            <a:ext cx="2947088" cy="2717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27A69C-A5C9-2216-7C09-615E8528A7E9}"/>
              </a:ext>
            </a:extLst>
          </p:cNvPr>
          <p:cNvCxnSpPr>
            <a:cxnSpLocks/>
          </p:cNvCxnSpPr>
          <p:nvPr/>
        </p:nvCxnSpPr>
        <p:spPr>
          <a:xfrm flipH="1">
            <a:off x="9073662" y="3120693"/>
            <a:ext cx="1041063" cy="31042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36C32B-6596-38AC-2FF2-EB3ACA13F6C8}"/>
              </a:ext>
            </a:extLst>
          </p:cNvPr>
          <p:cNvCxnSpPr>
            <a:cxnSpLocks/>
          </p:cNvCxnSpPr>
          <p:nvPr/>
        </p:nvCxnSpPr>
        <p:spPr>
          <a:xfrm flipH="1">
            <a:off x="9354693" y="4609766"/>
            <a:ext cx="901732" cy="18390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9EBEEF-D57F-4E84-46FD-0AAC27A55DF7}"/>
              </a:ext>
            </a:extLst>
          </p:cNvPr>
          <p:cNvSpPr txBox="1"/>
          <p:nvPr/>
        </p:nvSpPr>
        <p:spPr>
          <a:xfrm>
            <a:off x="4916051" y="6415346"/>
            <a:ext cx="91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비활성화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A81DD-04E1-7777-927D-CC300E125455}"/>
              </a:ext>
            </a:extLst>
          </p:cNvPr>
          <p:cNvSpPr txBox="1"/>
          <p:nvPr/>
        </p:nvSpPr>
        <p:spPr>
          <a:xfrm>
            <a:off x="9946688" y="3347780"/>
            <a:ext cx="21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체크된 상태가 초기 상태여기서는 </a:t>
            </a:r>
            <a:r>
              <a:rPr lang="en-US" altLang="ko-KR" sz="1400">
                <a:solidFill>
                  <a:srgbClr val="FF0000"/>
                </a:solidFill>
              </a:rPr>
              <a:t>4</a:t>
            </a:r>
            <a:r>
              <a:rPr lang="ko-KR" altLang="en-US" sz="1400">
                <a:solidFill>
                  <a:srgbClr val="FF0000"/>
                </a:solidFill>
              </a:rPr>
              <a:t>번째 것이 선택되어서 효과는 없음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CC685-FB79-3B56-094B-56312AB43EAA}"/>
              </a:ext>
            </a:extLst>
          </p:cNvPr>
          <p:cNvSpPr txBox="1"/>
          <p:nvPr/>
        </p:nvSpPr>
        <p:spPr>
          <a:xfrm>
            <a:off x="9542998" y="5988647"/>
            <a:ext cx="2537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체크된 상태가 초기 상태이며 다른 것을 선택하면 해제되고 다시 선택할 수 없음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D308B3-50F4-140F-6E33-5E48A6DDF00C}"/>
              </a:ext>
            </a:extLst>
          </p:cNvPr>
          <p:cNvSpPr/>
          <p:nvPr/>
        </p:nvSpPr>
        <p:spPr>
          <a:xfrm>
            <a:off x="2186017" y="4668427"/>
            <a:ext cx="1506754" cy="23647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3D48B8-E322-E738-FE13-2E5410C6BED2}"/>
              </a:ext>
            </a:extLst>
          </p:cNvPr>
          <p:cNvSpPr/>
          <p:nvPr/>
        </p:nvSpPr>
        <p:spPr>
          <a:xfrm>
            <a:off x="2195749" y="6184790"/>
            <a:ext cx="1506754" cy="23647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037150-CD1A-83F0-DD01-29E265027B02}"/>
              </a:ext>
            </a:extLst>
          </p:cNvPr>
          <p:cNvSpPr/>
          <p:nvPr/>
        </p:nvSpPr>
        <p:spPr>
          <a:xfrm>
            <a:off x="7175238" y="2884219"/>
            <a:ext cx="1506754" cy="23647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3B2E49-6B6E-A803-E2BF-9D0F364A1C67}"/>
              </a:ext>
            </a:extLst>
          </p:cNvPr>
          <p:cNvSpPr/>
          <p:nvPr/>
        </p:nvSpPr>
        <p:spPr>
          <a:xfrm>
            <a:off x="7143070" y="4395122"/>
            <a:ext cx="1506754" cy="23647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A95E4-6854-0FE7-29F2-8AAD84563AA7}"/>
              </a:ext>
            </a:extLst>
          </p:cNvPr>
          <p:cNvSpPr txBox="1"/>
          <p:nvPr/>
        </p:nvSpPr>
        <p:spPr>
          <a:xfrm>
            <a:off x="3285443" y="318506"/>
            <a:ext cx="38576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- </a:t>
            </a:r>
            <a:r>
              <a:rPr lang="ko-KR" altLang="en-US" sz="1400">
                <a:solidFill>
                  <a:srgbClr val="FF0000"/>
                </a:solidFill>
              </a:rPr>
              <a:t>녹색 박스와 같이 </a:t>
            </a:r>
            <a:r>
              <a:rPr lang="en-US" altLang="ko-KR" sz="1400">
                <a:solidFill>
                  <a:srgbClr val="FF0000"/>
                </a:solidFill>
              </a:rPr>
              <a:t>name </a:t>
            </a:r>
            <a:r>
              <a:rPr lang="ko-KR" altLang="en-US" sz="1400">
                <a:solidFill>
                  <a:srgbClr val="FF0000"/>
                </a:solidFill>
              </a:rPr>
              <a:t>속성값이 같은 것들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en-US" altLang="ko-KR" sz="1400">
                <a:solidFill>
                  <a:srgbClr val="FF0000"/>
                </a:solidFill>
              </a:rPr>
              <a:t> </a:t>
            </a:r>
            <a:r>
              <a:rPr lang="ko-KR" altLang="en-US" sz="1400">
                <a:solidFill>
                  <a:srgbClr val="FF0000"/>
                </a:solidFill>
              </a:rPr>
              <a:t> 중에는 항상 하나만 선택할 수 있음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en-US" altLang="ko-KR" sz="1400">
                <a:solidFill>
                  <a:srgbClr val="FF0000"/>
                </a:solidFill>
              </a:rPr>
              <a:t>- form-check </a:t>
            </a:r>
            <a:r>
              <a:rPr lang="ko-KR" altLang="en-US" sz="1400">
                <a:solidFill>
                  <a:srgbClr val="FF0000"/>
                </a:solidFill>
              </a:rPr>
              <a:t>클래스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735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ECF196-FA88-63CA-4297-80E6AC57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655" y="5026959"/>
            <a:ext cx="3675695" cy="18310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-switch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0DF50-8F45-AB13-74C7-262872E36261}"/>
              </a:ext>
            </a:extLst>
          </p:cNvPr>
          <p:cNvSpPr txBox="1"/>
          <p:nvPr/>
        </p:nvSpPr>
        <p:spPr>
          <a:xfrm>
            <a:off x="173649" y="1434053"/>
            <a:ext cx="609746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&lt;title&gt;Form&lt;/title&gt;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&lt;form&gt;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form-switch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role="switch" value="1" name="chkbox1" id="chk1"&gt;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HTML5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form-switch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type="checkbox"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role="switch" value="2" name="chkbox2" id="chk2“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disabled&gt;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83D5F-DE9F-E82A-5F91-A14FE3C1B6E6}"/>
              </a:ext>
            </a:extLst>
          </p:cNvPr>
          <p:cNvSpPr txBox="1"/>
          <p:nvPr/>
        </p:nvSpPr>
        <p:spPr>
          <a:xfrm>
            <a:off x="6096000" y="1541775"/>
            <a:ext cx="609746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for="chk2"&gt;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CSS3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form-switch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type="checkbox" role="switch" value="3" name="chkbox3" id="chk3" checked&gt;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JAVASCRIPT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class="form-check form-switch mb-3"&gt;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&lt;input class="form-check-input" type="checkbox“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role="switch" value="3" name="chkbox4" id="chk4“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 checked disabled&gt;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&lt;label class="form-check-label" for="chk4"&gt;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BOOTSTRAP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&lt;/label&gt;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1029944" y="6380093"/>
            <a:ext cx="915105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06192-7FFC-8093-363A-499A24F78949}"/>
              </a:ext>
            </a:extLst>
          </p:cNvPr>
          <p:cNvSpPr/>
          <p:nvPr/>
        </p:nvSpPr>
        <p:spPr>
          <a:xfrm>
            <a:off x="9453959" y="2857843"/>
            <a:ext cx="915105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E80D2-8773-DCBA-5689-8B31E57C28D4}"/>
              </a:ext>
            </a:extLst>
          </p:cNvPr>
          <p:cNvSpPr/>
          <p:nvPr/>
        </p:nvSpPr>
        <p:spPr>
          <a:xfrm>
            <a:off x="7105637" y="4558384"/>
            <a:ext cx="1758783" cy="236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B74407A-1821-2A65-059A-FDEA1F7E5E7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45049" y="6156771"/>
            <a:ext cx="6639060" cy="341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27A69C-A5C9-2216-7C09-615E8528A7E9}"/>
              </a:ext>
            </a:extLst>
          </p:cNvPr>
          <p:cNvCxnSpPr>
            <a:cxnSpLocks/>
          </p:cNvCxnSpPr>
          <p:nvPr/>
        </p:nvCxnSpPr>
        <p:spPr>
          <a:xfrm flipH="1">
            <a:off x="9144732" y="3094317"/>
            <a:ext cx="309227" cy="33059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36C32B-6596-38AC-2FF2-EB3ACA13F6C8}"/>
              </a:ext>
            </a:extLst>
          </p:cNvPr>
          <p:cNvCxnSpPr>
            <a:cxnSpLocks/>
          </p:cNvCxnSpPr>
          <p:nvPr/>
        </p:nvCxnSpPr>
        <p:spPr>
          <a:xfrm>
            <a:off x="8123989" y="4794858"/>
            <a:ext cx="767763" cy="18374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9EBEEF-D57F-4E84-46FD-0AAC27A55DF7}"/>
              </a:ext>
            </a:extLst>
          </p:cNvPr>
          <p:cNvSpPr txBox="1"/>
          <p:nvPr/>
        </p:nvSpPr>
        <p:spPr>
          <a:xfrm>
            <a:off x="2036715" y="6427027"/>
            <a:ext cx="91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비활성화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A81DD-04E1-7777-927D-CC300E125455}"/>
              </a:ext>
            </a:extLst>
          </p:cNvPr>
          <p:cNvSpPr txBox="1"/>
          <p:nvPr/>
        </p:nvSpPr>
        <p:spPr>
          <a:xfrm>
            <a:off x="9424859" y="3295788"/>
            <a:ext cx="215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체크된 상태가 초기 상태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CC685-FB79-3B56-094B-56312AB43EAA}"/>
              </a:ext>
            </a:extLst>
          </p:cNvPr>
          <p:cNvSpPr txBox="1"/>
          <p:nvPr/>
        </p:nvSpPr>
        <p:spPr>
          <a:xfrm>
            <a:off x="5852441" y="4307289"/>
            <a:ext cx="1321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체크된 상태가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초기 상태이며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변경 불가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3285443" y="318506"/>
            <a:ext cx="38576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- checkbox</a:t>
            </a:r>
            <a:r>
              <a:rPr lang="ko-KR" altLang="en-US" sz="1400">
                <a:solidFill>
                  <a:srgbClr val="FF0000"/>
                </a:solidFill>
              </a:rPr>
              <a:t>와 유사하게 동작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en-US" altLang="ko-KR" sz="1400">
                <a:solidFill>
                  <a:srgbClr val="FF0000"/>
                </a:solidFill>
              </a:rPr>
              <a:t>- form-switch </a:t>
            </a:r>
            <a:r>
              <a:rPr lang="ko-KR" altLang="en-US" sz="1400">
                <a:solidFill>
                  <a:srgbClr val="FF0000"/>
                </a:solidFill>
              </a:rPr>
              <a:t>클래스 사용</a:t>
            </a:r>
            <a:endParaRPr lang="en-US" altLang="ko-KR" sz="1400">
              <a:solidFill>
                <a:srgbClr val="FF0000"/>
              </a:solidFill>
            </a:endParaRPr>
          </a:p>
          <a:p>
            <a:r>
              <a:rPr lang="en-US" altLang="ko-KR" sz="1400">
                <a:solidFill>
                  <a:srgbClr val="FF0000"/>
                </a:solidFill>
              </a:rPr>
              <a:t>- role=“switch” </a:t>
            </a:r>
            <a:r>
              <a:rPr lang="ko-KR" altLang="en-US" sz="1400">
                <a:solidFill>
                  <a:srgbClr val="FF0000"/>
                </a:solidFill>
              </a:rPr>
              <a:t>사용 권장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192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31094701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- </a:t>
            </a:r>
            <a:r>
              <a:rPr lang="ko-KR" altLang="en-US" dirty="0" err="1"/>
              <a:t>반응형</a:t>
            </a:r>
            <a:r>
              <a:rPr lang="ko-KR" altLang="en-US" dirty="0"/>
              <a:t> 이미지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6944003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0DF50-8F45-AB13-74C7-262872E36261}"/>
              </a:ext>
            </a:extLst>
          </p:cNvPr>
          <p:cNvSpPr txBox="1"/>
          <p:nvPr/>
        </p:nvSpPr>
        <p:spPr>
          <a:xfrm>
            <a:off x="601520" y="4868260"/>
            <a:ext cx="716648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    &lt;div class="container"&gt;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="rose-free.jpg" class="</a:t>
            </a:r>
            <a:r>
              <a:rPr lang="en-US" altLang="ko-KR" dirty="0" err="1"/>
              <a:t>img</a:t>
            </a:r>
            <a:r>
              <a:rPr lang="en-US" altLang="ko-KR" dirty="0"/>
              <a:t>-fluid" alt="No image"&gt;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    &lt;/div&gt;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3679674" y="5438177"/>
            <a:ext cx="1914792" cy="269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838200" y="1322826"/>
            <a:ext cx="6693131" cy="2659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image-fluid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를 사용해 이미지가 브라우저의 너비에 </a:t>
            </a:r>
            <a:r>
              <a:rPr lang="ko-KR" altLang="en-US" dirty="0" err="1">
                <a:latin typeface="Arial Unicode MS" panose="020B0604020202020204" pitchFamily="50" charset="-127"/>
                <a:ea typeface="var(--bs-font-monospace)"/>
              </a:rPr>
              <a:t>반응형으로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 동작하도록 함</a:t>
            </a:r>
            <a:endParaRPr lang="en-US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rial Unicode MS" panose="020B0604020202020204" pitchFamily="50" charset="-127"/>
              </a:rPr>
              <a:t>max-width: 100%, height: auto</a:t>
            </a:r>
            <a:r>
              <a:rPr lang="ko-KR" altLang="en-US" dirty="0">
                <a:latin typeface="Arial Unicode MS" panose="020B0604020202020204" pitchFamily="50" charset="-127"/>
              </a:rPr>
              <a:t>가 적용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70" y="1690688"/>
            <a:ext cx="4492660" cy="31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11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12" y="3858662"/>
            <a:ext cx="4878545" cy="28894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-alignment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6944003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0DF50-8F45-AB13-74C7-262872E36261}"/>
              </a:ext>
            </a:extLst>
          </p:cNvPr>
          <p:cNvSpPr txBox="1"/>
          <p:nvPr/>
        </p:nvSpPr>
        <p:spPr>
          <a:xfrm>
            <a:off x="636040" y="1167568"/>
            <a:ext cx="10618008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    &lt;div class="container"&gt;</a:t>
            </a:r>
          </a:p>
          <a:p>
            <a:r>
              <a:rPr lang="en-US" altLang="ko-KR" dirty="0"/>
              <a:t>      &lt;div style="height:150px;"&gt;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="rose-free.jpg" class="rounded float-start" alt="No image" style="width:150px;"&gt; 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="rose-free.jpg" class="rounded float-end" alt="No image" style="width:150px;"&gt;</a:t>
            </a:r>
          </a:p>
          <a:p>
            <a:r>
              <a:rPr lang="en-US" altLang="ko-KR" dirty="0"/>
              <a:t>      &lt;/div&gt;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="marguerite-free.jpg" class="rounded mx-auto d-block mb-3" alt="No image" </a:t>
            </a:r>
          </a:p>
          <a:p>
            <a:r>
              <a:rPr lang="en-US" altLang="ko-KR" dirty="0"/>
              <a:t>        style="width:150px;"&gt;</a:t>
            </a:r>
          </a:p>
          <a:p>
            <a:r>
              <a:rPr lang="en-US" altLang="ko-KR" dirty="0"/>
              <a:t>      &lt;div class="text-center"&gt;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="marguerite-free.jpg" class="rounded" alt="No image“</a:t>
            </a:r>
          </a:p>
          <a:p>
            <a:r>
              <a:rPr lang="en-US" altLang="ko-KR" dirty="0"/>
              <a:t>         style="width:150px;"&gt;</a:t>
            </a:r>
          </a:p>
          <a:p>
            <a:r>
              <a:rPr lang="en-US" altLang="ko-KR" dirty="0"/>
              <a:t>      &lt;/div&gt;      </a:t>
            </a:r>
          </a:p>
          <a:p>
            <a:r>
              <a:rPr lang="en-US" altLang="ko-KR" dirty="0"/>
              <a:t>    &lt;/div&gt;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4655139" y="1776934"/>
            <a:ext cx="2177923" cy="269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2169463" y="4698142"/>
            <a:ext cx="115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float-start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>
            <a:off x="3214160" y="4852031"/>
            <a:ext cx="11305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4655139" y="2046043"/>
            <a:ext cx="2177923" cy="269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5187153" y="2586329"/>
            <a:ext cx="2844106" cy="269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9301942" y="4675808"/>
            <a:ext cx="115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float-end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 flipH="1">
            <a:off x="8163099" y="4852031"/>
            <a:ext cx="11388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673F80-9682-E26B-7FD2-2BCDD9E07EFC}"/>
              </a:ext>
            </a:extLst>
          </p:cNvPr>
          <p:cNvSpPr/>
          <p:nvPr/>
        </p:nvSpPr>
        <p:spPr>
          <a:xfrm>
            <a:off x="2346750" y="3156549"/>
            <a:ext cx="1369039" cy="269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9301942" y="6130535"/>
            <a:ext cx="115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text-center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 flipH="1">
            <a:off x="6790516" y="6306758"/>
            <a:ext cx="251142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2393912" y="5444922"/>
            <a:ext cx="89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mx-auto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>
            <a:off x="3214160" y="5615437"/>
            <a:ext cx="26213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909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Component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29275598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컴퍼넌트</a:t>
            </a:r>
            <a:r>
              <a:rPr lang="en-US" altLang="ko-KR"/>
              <a:t>-Accordion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838200" y="1322826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collapse JavaScript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플러그인과 조합해 수직으로 접는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아코디온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 생성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200000"/>
              </a:lnSpc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accordion-flush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를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 추가하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면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 둥근 모서리를 삭제해, 아코디언을 부모 컨테이너와 함께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edge-to-edge로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 렌더링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함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system-ui"/>
            </a:endParaRPr>
          </a:p>
          <a:p>
            <a:pPr>
              <a:lnSpc>
                <a:spcPct val="200000"/>
              </a:lnSpc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다른 항목이 열렸을 때도 이전 아코디언 항목이 열린 상태로 유지되게 하고 싶으면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data-bs-parent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 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속성을 생략하면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됨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625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컴퍼넌트</a:t>
            </a:r>
            <a:r>
              <a:rPr lang="en-US" altLang="ko-KR"/>
              <a:t>-Accordion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BBEF3-BF87-A4CA-4ED0-D60061D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1" y="1247470"/>
            <a:ext cx="10926018" cy="5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컴퍼넌트</a:t>
            </a:r>
            <a:r>
              <a:rPr lang="en-US" altLang="ko-KR"/>
              <a:t>-Accordion </a:t>
            </a:r>
            <a:r>
              <a:rPr lang="ko-KR" altLang="en-US"/>
              <a:t>예제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57569" y="1075464"/>
            <a:ext cx="1192375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&lt;title&gt;Components&lt;/title&gt;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&lt;link href="https://cdn.jsdelivr.net/npm/bootstrap@5.3.1/dist/css/bootstrap.min.css" rel="stylesheet"&gt;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&lt;script src="https://cdn.jsdelivr.net/npm/bootstrap@5.3.1/dist/js/bootstrap.bundle.min.js"&gt;&lt;/script&gt;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&lt;/head&gt;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&lt;div class="accordion" id="acdn"&gt;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class="accordion-item"&gt;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&lt;h2 class="accordion-header"&gt;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&lt;button class="accordion-button" type="button" data-bs-toggle="collapse" data-bs-target="#collapseOne"&gt;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  HTML5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&lt;/h2&gt;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&lt;div id="collapseOne" class="accordion-collapse collapse show" data-bs-parent="#acdn"&gt;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&lt;div class="accordion-body"&gt;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  &lt;strong&gt;HTML5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HTML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의 완전한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번째 버전으로 월드 와이드 웹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(World Wide Web)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의 핵심 마크업 언어이다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.&lt;/strong&gt; 		2004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7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…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endParaRPr lang="en-US" altLang="ko-KR" sz="1400" b="0"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endParaRPr lang="en-US" altLang="ko-KR" sz="1400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556348" y="2642320"/>
            <a:ext cx="10174714" cy="416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BF4D08-C69E-B114-F63C-CA843446A1AF}"/>
              </a:ext>
            </a:extLst>
          </p:cNvPr>
          <p:cNvSpPr/>
          <p:nvPr/>
        </p:nvSpPr>
        <p:spPr>
          <a:xfrm>
            <a:off x="861649" y="3696754"/>
            <a:ext cx="3279428" cy="205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DB5B6E-CF17-8E98-00A1-4A40F4DC4AB6}"/>
              </a:ext>
            </a:extLst>
          </p:cNvPr>
          <p:cNvSpPr/>
          <p:nvPr/>
        </p:nvSpPr>
        <p:spPr>
          <a:xfrm>
            <a:off x="861649" y="3914978"/>
            <a:ext cx="3279428" cy="205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404DBE-CEDA-01BB-E1B9-D07BBF005139}"/>
              </a:ext>
            </a:extLst>
          </p:cNvPr>
          <p:cNvSpPr/>
          <p:nvPr/>
        </p:nvSpPr>
        <p:spPr>
          <a:xfrm>
            <a:off x="861649" y="4120026"/>
            <a:ext cx="3279428" cy="205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984CDD-F6D3-28E2-C9C4-4AF648DB56D6}"/>
              </a:ext>
            </a:extLst>
          </p:cNvPr>
          <p:cNvSpPr/>
          <p:nvPr/>
        </p:nvSpPr>
        <p:spPr>
          <a:xfrm>
            <a:off x="861649" y="5183145"/>
            <a:ext cx="8870930" cy="205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8B069-C46C-5AE5-9204-4AFC77ED98E0}"/>
              </a:ext>
            </a:extLst>
          </p:cNvPr>
          <p:cNvSpPr/>
          <p:nvPr/>
        </p:nvSpPr>
        <p:spPr>
          <a:xfrm>
            <a:off x="1387366" y="4333358"/>
            <a:ext cx="10205544" cy="205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37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컴퍼넌트</a:t>
            </a:r>
            <a:r>
              <a:rPr lang="en-US" altLang="ko-KR"/>
              <a:t>-Accordion </a:t>
            </a:r>
            <a:r>
              <a:rPr lang="ko-KR" altLang="en-US"/>
              <a:t>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-105189" y="1637191"/>
            <a:ext cx="11923758" cy="4582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class="accordion-item"&gt;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&lt;h2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class="accordion-header"&gt;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&lt;button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class="accordion-button collapsed"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type="button"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data-bs-toggle="collapse"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endParaRPr lang="en-US" altLang="ko-KR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nsolas" panose="020B0609020204030204" pitchFamily="49" charset="0"/>
              </a:rPr>
              <a:t>           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data-bs-target="#collapseTwo"&gt;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CSS3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&lt;/button&gt;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&lt;/h2&gt;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id="collapseTwo"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class="accordion-collapse collapse"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data-bs-parent="#acdn"&gt;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class="accordion-body"&gt;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&lt;strong&gt;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캐스케이딩 스타일 시트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: Cascading Style Sheet)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는 마크업 언어가 실제 표시되는 방법을 기술하는 스타일 </a:t>
            </a:r>
            <a:endParaRPr lang="en-US" altLang="ko-KR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nsolas" panose="020B0609020204030204" pitchFamily="49" charset="0"/>
              </a:rPr>
              <a:t>              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언어입니다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.&lt;/strong&gt;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HTML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과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XHTML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에 주로 쓰이며</a:t>
            </a:r>
            <a:endParaRPr lang="en-US" altLang="ko-KR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&lt;/div&gt;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400" b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56946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Grid(</a:t>
            </a:r>
            <a:r>
              <a:rPr lang="ko-KR" altLang="en-US" dirty="0"/>
              <a:t>격자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grid</a:t>
            </a:r>
            <a:r>
              <a:rPr lang="ko-KR" altLang="en-US" dirty="0"/>
              <a:t>는 총 </a:t>
            </a:r>
            <a:r>
              <a:rPr lang="en-US" altLang="ko-KR" dirty="0"/>
              <a:t>12</a:t>
            </a:r>
            <a:r>
              <a:rPr lang="ko-KR" altLang="en-US" dirty="0"/>
              <a:t>열로 구성되어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반응형을</a:t>
            </a:r>
            <a:r>
              <a:rPr lang="ko-KR" altLang="en-US" dirty="0"/>
              <a:t> 기반으로 만들어졌기 때문에 화면 해상도가 변경될 때마다 레이아웃이 그에 맞게 자동 변경됨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grid </a:t>
            </a:r>
            <a:r>
              <a:rPr lang="ko-KR" altLang="en-US" dirty="0"/>
              <a:t>내부에 또 하나의 </a:t>
            </a:r>
            <a:r>
              <a:rPr lang="en-US" altLang="ko-KR" dirty="0"/>
              <a:t>grid</a:t>
            </a:r>
            <a:r>
              <a:rPr lang="ko-KR" altLang="en-US" dirty="0"/>
              <a:t>를 만들 수 있음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son</a:t>
            </a:r>
            <a:r>
              <a:rPr lang="ko-KR" altLang="en-US" dirty="0"/>
              <a:t>에 만들어진 </a:t>
            </a:r>
            <a:r>
              <a:rPr lang="en-US" altLang="ko-KR" dirty="0"/>
              <a:t>grid</a:t>
            </a:r>
            <a:r>
              <a:rPr lang="ko-KR" altLang="en-US" dirty="0"/>
              <a:t>는 또 다시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en-US" altLang="ko-KR" dirty="0"/>
              <a:t>grid</a:t>
            </a:r>
            <a:r>
              <a:rPr lang="ko-KR" altLang="en-US" dirty="0"/>
              <a:t>가 생성됨</a:t>
            </a:r>
          </a:p>
        </p:txBody>
      </p:sp>
    </p:spTree>
    <p:extLst>
      <p:ext uri="{BB962C8B-B14F-4D97-AF65-F5344CB8AC3E}">
        <p14:creationId xmlns:p14="http://schemas.microsoft.com/office/powerpoint/2010/main" val="18227034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/>
              <a:t>컴퍼넌트</a:t>
            </a:r>
            <a:r>
              <a:rPr lang="en-US" altLang="ko-KR"/>
              <a:t>-Accordion </a:t>
            </a:r>
            <a:r>
              <a:rPr lang="ko-KR" altLang="en-US"/>
              <a:t>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68242" y="1322827"/>
            <a:ext cx="11923758" cy="522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class="accordion-item"&gt;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&lt;h2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class="accordion-header"&gt;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&lt;button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class="accordion-button collapsed"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type="button"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data-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-toggle="collapse"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data-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-target="#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collapseThree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&lt;/button&gt;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&lt;/h2&gt;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id="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collapseThree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class="accordion-collapse collapse"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data-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-parent="#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acdn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class="accordion-body"&gt;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&lt;strong&gt;JavaScript (JS)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는 가벼운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인터프리터 혹은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just-in-time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컴파일 프로그래밍 언어로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일급 함수를 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nsolas" panose="020B0609020204030204" pitchFamily="49" charset="0"/>
              </a:rPr>
              <a:t>             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지원합니다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.&lt;/strong&gt;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썬 </a:t>
            </a:r>
            <a:r>
              <a:rPr lang="ko-KR" altLang="en-US" sz="1400" b="0" dirty="0" err="1">
                <a:effectLst/>
                <a:latin typeface="Consolas" panose="020B0609020204030204" pitchFamily="49" charset="0"/>
              </a:rPr>
              <a:t>마이크로시스템즈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        &lt;/div&gt; &lt;/div&gt; &lt;/div&gt; &lt;/div&gt;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&lt;/body&gt;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&lt;/html&gt;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81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-Badge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838200" y="1322826"/>
            <a:ext cx="4737894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8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가지 테마로 사용 가능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v5 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이후에는 더 이상 링크에 대한 포커스나 </a:t>
            </a:r>
            <a:r>
              <a:rPr lang="ko-KR" altLang="en-US" dirty="0" err="1">
                <a:latin typeface="Arial Unicode MS" panose="020B0604020202020204" pitchFamily="50" charset="-127"/>
                <a:ea typeface="var(--bs-font-monospace)"/>
              </a:rPr>
              <a:t>호버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 스타일은 없음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  <a:ea typeface="var(--bs-font-monospace)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04" y="1789482"/>
            <a:ext cx="603016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36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-Badge </a:t>
            </a:r>
            <a:r>
              <a:rPr lang="ko-KR" altLang="en-US" dirty="0"/>
              <a:t>예제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1868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68242" y="1322827"/>
            <a:ext cx="119237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&lt;!</a:t>
            </a:r>
            <a:r>
              <a:rPr lang="en-US" altLang="ko-KR" sz="1600" dirty="0" err="1"/>
              <a:t>doctype</a:t>
            </a:r>
            <a:r>
              <a:rPr lang="en-US" altLang="ko-KR" sz="1600" dirty="0"/>
              <a:t> html&gt;</a:t>
            </a:r>
          </a:p>
          <a:p>
            <a:r>
              <a:rPr lang="en-US" altLang="ko-KR" sz="1600" dirty="0"/>
              <a:t>&lt;html </a:t>
            </a:r>
            <a:r>
              <a:rPr lang="en-US" altLang="ko-KR" sz="1600" dirty="0" err="1"/>
              <a:t>lang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"&gt;</a:t>
            </a:r>
          </a:p>
          <a:p>
            <a:r>
              <a:rPr lang="en-US" altLang="ko-KR" sz="1600" dirty="0"/>
              <a:t>  &lt;head&gt;</a:t>
            </a:r>
          </a:p>
          <a:p>
            <a:r>
              <a:rPr lang="en-US" altLang="ko-KR" sz="1600" dirty="0"/>
              <a:t>    &lt;meta charset="utf-8"&gt;</a:t>
            </a:r>
          </a:p>
          <a:p>
            <a:r>
              <a:rPr lang="en-US" altLang="ko-KR" sz="1600" dirty="0"/>
              <a:t>    &lt;meta http-</a:t>
            </a:r>
            <a:r>
              <a:rPr lang="en-US" altLang="ko-KR" sz="1600" dirty="0" err="1"/>
              <a:t>equiv</a:t>
            </a:r>
            <a:r>
              <a:rPr lang="en-US" altLang="ko-KR" sz="1600" dirty="0"/>
              <a:t>="X-UA-Compatible" content="IE=edge"&gt;</a:t>
            </a:r>
          </a:p>
          <a:p>
            <a:r>
              <a:rPr lang="en-US" altLang="ko-KR" sz="1600" dirty="0"/>
              <a:t>    &lt;meta name="viewport" content="width=device-width, initial-scale=1"&gt;</a:t>
            </a:r>
          </a:p>
          <a:p>
            <a:r>
              <a:rPr lang="en-US" altLang="ko-KR" sz="1600" dirty="0"/>
              <a:t>    &lt;title&gt;Components&lt;/title&gt;</a:t>
            </a:r>
          </a:p>
          <a:p>
            <a:r>
              <a:rPr lang="en-US" altLang="ko-KR" sz="1600" dirty="0"/>
              <a:t>    &lt;link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="https://cdn.jsdelivr.net/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/bootstrap@5.3.1/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/bootstrap.min.css" </a:t>
            </a:r>
            <a:r>
              <a:rPr lang="en-US" altLang="ko-KR" sz="1600" dirty="0" err="1"/>
              <a:t>rel</a:t>
            </a:r>
            <a:r>
              <a:rPr lang="en-US" altLang="ko-KR" sz="1600" dirty="0"/>
              <a:t>="stylesheet"&gt;</a:t>
            </a:r>
          </a:p>
          <a:p>
            <a:r>
              <a:rPr lang="en-US" altLang="ko-KR" sz="1600" dirty="0"/>
              <a:t>    &lt;script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="https://cdn.jsdelivr.net/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/bootstrap@5.3.1/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/bootstrap.bundle.min.js"&gt;&lt;/script&gt;</a:t>
            </a:r>
          </a:p>
          <a:p>
            <a:r>
              <a:rPr lang="en-US" altLang="ko-KR" sz="1600" dirty="0"/>
              <a:t>  &lt;/head&gt;</a:t>
            </a:r>
          </a:p>
          <a:p>
            <a:r>
              <a:rPr lang="en-US" altLang="ko-KR" sz="1600" dirty="0"/>
              <a:t>  &lt;body&gt;</a:t>
            </a:r>
          </a:p>
          <a:p>
            <a:r>
              <a:rPr lang="en-US" altLang="ko-KR" sz="1600" dirty="0"/>
              <a:t>    &lt;div class="container"&gt;</a:t>
            </a:r>
          </a:p>
          <a:p>
            <a:r>
              <a:rPr lang="en-US" altLang="ko-KR" sz="1600" dirty="0"/>
              <a:t>      &lt;h1&gt;Badge Example &lt;span class="badge 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-primary"&gt;SCH&lt;/span&gt;&lt;/h1&gt;</a:t>
            </a:r>
          </a:p>
          <a:p>
            <a:r>
              <a:rPr lang="en-US" altLang="ko-KR" sz="1600" dirty="0"/>
              <a:t>      &lt;h2&gt;Badge Example &lt;span class="badge 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-secondary"&gt;SCH&lt;/span&gt;&lt;/h2&gt;</a:t>
            </a:r>
          </a:p>
          <a:p>
            <a:r>
              <a:rPr lang="en-US" altLang="ko-KR" sz="1600" dirty="0"/>
              <a:t>      &lt;h3&gt;Badge Example &lt;span class="badge 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-success"&gt;SCH&lt;/span&gt;&lt;/h3&gt;</a:t>
            </a:r>
          </a:p>
          <a:p>
            <a:r>
              <a:rPr lang="en-US" altLang="ko-KR" sz="1600" dirty="0"/>
              <a:t>      &lt;h4&gt;Badge Example &lt;span class="badge 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-danger"&gt;SCH&lt;/span&gt;&lt;/h4&gt;</a:t>
            </a:r>
          </a:p>
          <a:p>
            <a:r>
              <a:rPr lang="en-US" altLang="ko-KR" sz="1600" dirty="0"/>
              <a:t>      &lt;h5&gt;Badge Example &lt;span class="badge 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-warning"&gt;SCH&lt;/span&gt;&lt;/h5&gt;</a:t>
            </a:r>
          </a:p>
          <a:p>
            <a:r>
              <a:rPr lang="en-US" altLang="ko-KR" sz="1600" dirty="0"/>
              <a:t>      &lt;h6&gt;Badge Example &lt;span class="badge 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-info"&gt;SCH&lt;/span&gt;&lt;/h6&gt; </a:t>
            </a:r>
          </a:p>
          <a:p>
            <a:r>
              <a:rPr lang="en-US" altLang="ko-KR" sz="1600" dirty="0"/>
              <a:t>    &lt;/div&gt;</a:t>
            </a:r>
          </a:p>
          <a:p>
            <a:r>
              <a:rPr lang="en-US" altLang="ko-KR" sz="1600" dirty="0"/>
              <a:t>  &lt;/body&gt;</a:t>
            </a:r>
          </a:p>
          <a:p>
            <a:r>
              <a:rPr lang="en-US" altLang="ko-KR" sz="1600" dirty="0"/>
              <a:t>&lt;/html&gt;</a:t>
            </a:r>
            <a:endParaRPr lang="en-US" altLang="ko-KR" sz="1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2793076" y="4306915"/>
            <a:ext cx="4605252" cy="14704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773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-Badge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838200" y="1322826"/>
            <a:ext cx="10539048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badge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는 카운터를 제공하기 위해 버튼의 일부로 사용 가능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  <a:ea typeface="var(--bs-font-monospace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21332" y="2549988"/>
            <a:ext cx="111962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    &lt;div class="container"&gt;</a:t>
            </a:r>
          </a:p>
          <a:p>
            <a:r>
              <a:rPr lang="en-US" altLang="ko-KR" dirty="0"/>
              <a:t>      &lt;button type="button"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-primary m-5"&gt;</a:t>
            </a:r>
          </a:p>
          <a:p>
            <a:r>
              <a:rPr lang="en-US" altLang="ko-KR" dirty="0"/>
              <a:t>        </a:t>
            </a:r>
            <a:r>
              <a:rPr lang="ko-KR" altLang="en-US" dirty="0"/>
              <a:t>알림 </a:t>
            </a:r>
            <a:r>
              <a:rPr lang="en-US" altLang="ko-KR" dirty="0"/>
              <a:t>&lt;span class="badge text-</a:t>
            </a:r>
            <a:r>
              <a:rPr lang="en-US" altLang="ko-KR" dirty="0" err="1"/>
              <a:t>bg</a:t>
            </a:r>
            <a:r>
              <a:rPr lang="en-US" altLang="ko-KR" dirty="0"/>
              <a:t>-secondary"&gt;4&lt;/span&gt;</a:t>
            </a:r>
          </a:p>
          <a:p>
            <a:r>
              <a:rPr lang="en-US" altLang="ko-KR" dirty="0"/>
              <a:t>      &lt;/button&gt;</a:t>
            </a:r>
          </a:p>
          <a:p>
            <a:r>
              <a:rPr lang="en-US" altLang="ko-KR" dirty="0"/>
              <a:t>      &lt;button type="button"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-primary m-5 position-relative"&gt;</a:t>
            </a:r>
          </a:p>
          <a:p>
            <a:r>
              <a:rPr lang="en-US" altLang="ko-KR" dirty="0"/>
              <a:t>        </a:t>
            </a:r>
            <a:r>
              <a:rPr lang="ko-KR" altLang="en-US" dirty="0" err="1"/>
              <a:t>새메일</a:t>
            </a:r>
            <a:endParaRPr lang="ko-KR" altLang="en-US" dirty="0"/>
          </a:p>
          <a:p>
            <a:r>
              <a:rPr lang="ko-KR" altLang="en-US" dirty="0"/>
              <a:t>        </a:t>
            </a:r>
            <a:r>
              <a:rPr lang="en-US" altLang="ko-KR" dirty="0"/>
              <a:t>&lt;span class="position-absolute top-0 start-100 translate-middle badge rounded-pill </a:t>
            </a:r>
            <a:r>
              <a:rPr lang="en-US" altLang="ko-KR" dirty="0" err="1"/>
              <a:t>bg</a:t>
            </a:r>
            <a:r>
              <a:rPr lang="en-US" altLang="ko-KR" dirty="0"/>
              <a:t>-danger"&gt;</a:t>
            </a:r>
          </a:p>
          <a:p>
            <a:r>
              <a:rPr lang="en-US" altLang="ko-KR" dirty="0"/>
              <a:t>          99+</a:t>
            </a:r>
          </a:p>
          <a:p>
            <a:r>
              <a:rPr lang="en-US" altLang="ko-KR" dirty="0"/>
              <a:t>          &lt;span class="visually-hidden"&gt;</a:t>
            </a:r>
            <a:r>
              <a:rPr lang="ko-KR" altLang="en-US" dirty="0"/>
              <a:t>안 읽은 </a:t>
            </a:r>
            <a:r>
              <a:rPr lang="ko-KR" altLang="en-US" dirty="0" err="1"/>
              <a:t>메세지</a:t>
            </a:r>
            <a:r>
              <a:rPr lang="en-US" altLang="ko-KR" dirty="0"/>
              <a:t>&lt;/span&gt;</a:t>
            </a:r>
          </a:p>
          <a:p>
            <a:r>
              <a:rPr lang="en-US" altLang="ko-KR" dirty="0"/>
              <a:t>        &lt;/span&gt;</a:t>
            </a:r>
          </a:p>
          <a:p>
            <a:r>
              <a:rPr lang="en-US" altLang="ko-KR" dirty="0"/>
              <a:t>      &lt;/button&gt;</a:t>
            </a:r>
          </a:p>
          <a:p>
            <a:r>
              <a:rPr lang="en-US" altLang="ko-KR" dirty="0"/>
              <a:t>    &lt;/div&gt;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64" y="4667664"/>
            <a:ext cx="4039042" cy="19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973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52" y="3250851"/>
            <a:ext cx="2129530" cy="33419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-card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7662" y="1075464"/>
            <a:ext cx="117161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  &lt;div class="container m-5"&gt;</a:t>
            </a:r>
          </a:p>
          <a:p>
            <a:r>
              <a:rPr lang="en-US" altLang="ko-KR" dirty="0"/>
              <a:t>      &lt;div class="card" style="width: 18rem;"&gt;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="rose-free.jpg" class="card-</a:t>
            </a:r>
            <a:r>
              <a:rPr lang="en-US" altLang="ko-KR" dirty="0" err="1"/>
              <a:t>img</a:t>
            </a:r>
            <a:r>
              <a:rPr lang="en-US" altLang="ko-KR" dirty="0"/>
              <a:t>-top" alt="No image"&gt;</a:t>
            </a:r>
          </a:p>
          <a:p>
            <a:r>
              <a:rPr lang="en-US" altLang="ko-KR" dirty="0"/>
              <a:t>        &lt;div class="card-body"&gt;</a:t>
            </a:r>
          </a:p>
          <a:p>
            <a:r>
              <a:rPr lang="en-US" altLang="ko-KR" dirty="0"/>
              <a:t>          &lt;h5 class="card-title"&gt;</a:t>
            </a:r>
            <a:r>
              <a:rPr lang="ko-KR" altLang="en-US" dirty="0"/>
              <a:t>장미</a:t>
            </a:r>
            <a:r>
              <a:rPr lang="en-US" altLang="ko-KR" dirty="0"/>
              <a:t>&lt;/h5&gt;</a:t>
            </a:r>
          </a:p>
          <a:p>
            <a:r>
              <a:rPr lang="en-US" altLang="ko-KR" dirty="0"/>
              <a:t>          &lt;p class="card-text"&gt;18</a:t>
            </a:r>
            <a:r>
              <a:rPr lang="ko-KR" altLang="en-US" dirty="0"/>
              <a:t>세기 말에 아시아의 각 원종이 유럽에 도입되고 이들 유럽과 아시아 </a:t>
            </a:r>
            <a:r>
              <a:rPr lang="ko-KR" altLang="en-US" dirty="0" err="1"/>
              <a:t>원종간의</a:t>
            </a:r>
            <a:endParaRPr lang="en-US" altLang="ko-KR" dirty="0"/>
          </a:p>
          <a:p>
            <a:r>
              <a:rPr lang="en-US" altLang="ko-KR" dirty="0"/>
              <a:t>           </a:t>
            </a:r>
            <a:r>
              <a:rPr lang="ko-KR" altLang="en-US" dirty="0"/>
              <a:t> 교배가 이루어져 화색이나 화형은 물론 </a:t>
            </a:r>
            <a:r>
              <a:rPr lang="ko-KR" altLang="en-US" dirty="0" err="1"/>
              <a:t>사계성이나</a:t>
            </a:r>
            <a:r>
              <a:rPr lang="ko-KR" altLang="en-US" dirty="0"/>
              <a:t> </a:t>
            </a:r>
            <a:r>
              <a:rPr lang="ko-KR" altLang="en-US" dirty="0" err="1"/>
              <a:t>개화성</a:t>
            </a:r>
            <a:r>
              <a:rPr lang="ko-KR" altLang="en-US" dirty="0"/>
              <a:t> 등 생태적으로 변화가 많은 품종들이 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ko-KR" altLang="en-US" dirty="0"/>
              <a:t>만들어졌다</a:t>
            </a:r>
            <a:r>
              <a:rPr lang="en-US" altLang="ko-KR" dirty="0"/>
              <a:t>.&lt;/p&gt;</a:t>
            </a:r>
          </a:p>
          <a:p>
            <a:r>
              <a:rPr lang="en-US" altLang="ko-KR" dirty="0"/>
              <a:t>         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-primary"&gt;</a:t>
            </a:r>
            <a:r>
              <a:rPr lang="ko-KR" altLang="en-US" dirty="0"/>
              <a:t>더 자세히 보기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        &lt;/div&gt;</a:t>
            </a:r>
          </a:p>
          <a:p>
            <a:r>
              <a:rPr lang="en-US" altLang="ko-KR" dirty="0"/>
              <a:t>      &lt;/div&gt;</a:t>
            </a:r>
          </a:p>
          <a:p>
            <a:r>
              <a:rPr lang="en-US" altLang="ko-KR" dirty="0"/>
              <a:t>    &lt;/div&gt;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529331" y="1408076"/>
            <a:ext cx="1305309" cy="28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112575" y="1690688"/>
            <a:ext cx="6809454" cy="28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>
            <a:off x="7922029" y="2023690"/>
            <a:ext cx="648393" cy="1592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112575" y="1968181"/>
            <a:ext cx="2669716" cy="28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>
            <a:off x="3474720" y="2783624"/>
            <a:ext cx="4890203" cy="2627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794778" y="2250793"/>
            <a:ext cx="1746444" cy="28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>
            <a:off x="3541222" y="2528286"/>
            <a:ext cx="4849399" cy="2331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656584" y="2534020"/>
            <a:ext cx="181813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1030778" y="4737868"/>
            <a:ext cx="6284422" cy="1928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유연하고 확장이 가능한 컨테이너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카드를 빌드하는 클래스는 </a:t>
            </a:r>
            <a:r>
              <a:rPr lang="en-US" altLang="ko-KR" dirty="0"/>
              <a:t>card-body</a:t>
            </a:r>
            <a:r>
              <a:rPr lang="ko-KR" altLang="en-US" dirty="0"/>
              <a:t>이며 다양한 콘텐츠를 지원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card-image-top</a:t>
            </a:r>
            <a:r>
              <a:rPr lang="ko-KR" altLang="en-US" dirty="0"/>
              <a:t>은 이미지를 가장 위에 위치시킴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6074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-card sizing </a:t>
            </a:r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3148" y="1179119"/>
            <a:ext cx="66773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    &lt;div class="container m-5" style="border:1px dotted red;"&gt;</a:t>
            </a:r>
          </a:p>
          <a:p>
            <a:r>
              <a:rPr lang="en-US" altLang="ko-KR" sz="1600" dirty="0"/>
              <a:t>      &lt;div class="row"&gt;</a:t>
            </a:r>
          </a:p>
          <a:p>
            <a:r>
              <a:rPr lang="en-US" altLang="ko-KR" sz="1600" dirty="0"/>
              <a:t>        &lt;div class="col-sm-6 mb-3 mb-sm-0"&gt;</a:t>
            </a:r>
          </a:p>
          <a:p>
            <a:r>
              <a:rPr lang="en-US" altLang="ko-KR" sz="1600" dirty="0"/>
              <a:t>          &lt;div class="card"&gt;</a:t>
            </a:r>
          </a:p>
          <a:p>
            <a:r>
              <a:rPr lang="en-US" altLang="ko-KR" sz="1600" dirty="0"/>
              <a:t>            &lt;div class="card-body"&gt;</a:t>
            </a:r>
          </a:p>
          <a:p>
            <a:r>
              <a:rPr lang="en-US" altLang="ko-KR" sz="1600" dirty="0"/>
              <a:t>              &lt;h5 class="card-title"&gt;Card sizing&lt;/h5&gt;</a:t>
            </a:r>
          </a:p>
          <a:p>
            <a:r>
              <a:rPr lang="en-US" altLang="ko-KR" sz="1600" dirty="0"/>
              <a:t>              &lt;p class="card-text"&gt;It can be used in conjunction </a:t>
            </a:r>
          </a:p>
          <a:p>
            <a:r>
              <a:rPr lang="en-US" altLang="ko-KR" sz="1600" dirty="0"/>
              <a:t>         with the Grid system to determine the size of the card.&lt;/p&gt;</a:t>
            </a:r>
          </a:p>
          <a:p>
            <a:r>
              <a:rPr lang="en-US" altLang="ko-KR" sz="1600" dirty="0"/>
              <a:t>             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="#" class="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-primary"&gt;</a:t>
            </a:r>
            <a:r>
              <a:rPr lang="ko-KR" altLang="en-US" sz="1600" dirty="0"/>
              <a:t>더 알아보기</a:t>
            </a:r>
            <a:r>
              <a:rPr lang="en-US" altLang="ko-KR" sz="1600" dirty="0"/>
              <a:t>&lt;/a&gt;</a:t>
            </a:r>
          </a:p>
          <a:p>
            <a:r>
              <a:rPr lang="en-US" altLang="ko-KR" sz="1600" dirty="0"/>
              <a:t>            &lt;/div&gt;</a:t>
            </a:r>
          </a:p>
          <a:p>
            <a:r>
              <a:rPr lang="en-US" altLang="ko-KR" sz="1600" dirty="0"/>
              <a:t>          &lt;/div&gt;</a:t>
            </a:r>
          </a:p>
          <a:p>
            <a:r>
              <a:rPr lang="en-US" altLang="ko-KR" sz="1600" dirty="0"/>
              <a:t>        &lt;/div&gt;</a:t>
            </a:r>
          </a:p>
          <a:p>
            <a:r>
              <a:rPr lang="en-US" altLang="ko-KR" sz="1600" dirty="0"/>
              <a:t>        &lt;div class="col-sm-6"&gt;</a:t>
            </a:r>
          </a:p>
          <a:p>
            <a:r>
              <a:rPr lang="en-US" altLang="ko-KR" sz="1600" dirty="0"/>
              <a:t>          &lt;div class="card"&gt;</a:t>
            </a:r>
          </a:p>
          <a:p>
            <a:r>
              <a:rPr lang="en-US" altLang="ko-KR" sz="1600" dirty="0"/>
              <a:t>            &lt;div class="card-body"&gt;</a:t>
            </a:r>
          </a:p>
          <a:p>
            <a:r>
              <a:rPr lang="en-US" altLang="ko-KR" sz="1600" dirty="0"/>
              <a:t>              &lt;h5 class="card-title"&gt;Card sizing&lt;/h5&gt;</a:t>
            </a:r>
          </a:p>
          <a:p>
            <a:r>
              <a:rPr lang="en-US" altLang="ko-KR" sz="1600" dirty="0"/>
              <a:t>              &lt;p class="card-text"&gt;It can be used in conjunction </a:t>
            </a:r>
          </a:p>
          <a:p>
            <a:r>
              <a:rPr lang="en-US" altLang="ko-KR" sz="1600" dirty="0"/>
              <a:t>         with the Grid system to determine the size of the card.&lt;/p&gt;</a:t>
            </a:r>
          </a:p>
          <a:p>
            <a:r>
              <a:rPr lang="en-US" altLang="ko-KR" sz="1600" dirty="0"/>
              <a:t>             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="#" class="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-primary"&gt;</a:t>
            </a:r>
            <a:r>
              <a:rPr lang="ko-KR" altLang="en-US" sz="1600" dirty="0"/>
              <a:t>더 알아보기</a:t>
            </a:r>
            <a:r>
              <a:rPr lang="en-US" altLang="ko-KR" sz="1600" dirty="0"/>
              <a:t>&lt;/a&gt;</a:t>
            </a:r>
          </a:p>
          <a:p>
            <a:r>
              <a:rPr lang="en-US" altLang="ko-KR" sz="1600" dirty="0"/>
              <a:t>            &lt;/div&gt; &lt;/div&gt; &lt;/div&gt; /div&gt;</a:t>
            </a:r>
          </a:p>
          <a:p>
            <a:r>
              <a:rPr lang="en-US" altLang="ko-KR" sz="1600" dirty="0"/>
              <a:t>    &lt;/div&gt;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175202" y="1716401"/>
            <a:ext cx="201688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149228" y="4143044"/>
            <a:ext cx="2258990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7822663" y="1974408"/>
            <a:ext cx="314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Grid </a:t>
            </a:r>
            <a:r>
              <a:rPr lang="ko-KR" altLang="en-US" sz="1400" dirty="0">
                <a:solidFill>
                  <a:srgbClr val="FF0000"/>
                </a:solidFill>
              </a:rPr>
              <a:t>시스템과 같이 사용해 카드의 크기를 정할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849" y="3640161"/>
            <a:ext cx="4450042" cy="24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8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-card text alignment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585" y="983538"/>
            <a:ext cx="8514473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    &lt;div class="container m-5" style="border:1px dotted red;"&gt;</a:t>
            </a:r>
          </a:p>
          <a:p>
            <a:r>
              <a:rPr lang="en-US" altLang="ko-KR" sz="1600" dirty="0"/>
              <a:t>      &lt;div class="card mb-3" style="width:28rem;"&gt;</a:t>
            </a:r>
          </a:p>
          <a:p>
            <a:r>
              <a:rPr lang="en-US" altLang="ko-KR" sz="1600" dirty="0"/>
              <a:t>        &lt;div class="card-body"&gt;</a:t>
            </a:r>
          </a:p>
          <a:p>
            <a:r>
              <a:rPr lang="en-US" altLang="ko-KR" sz="1600" dirty="0"/>
              <a:t>          &lt;h5 class="card-title"&gt;Card text alignment(default)&lt;/h5&gt;</a:t>
            </a:r>
          </a:p>
          <a:p>
            <a:r>
              <a:rPr lang="en-US" altLang="ko-KR" sz="1600" dirty="0"/>
              <a:t>          &lt;p class="card-text"&gt;You can use the text-align classes to align the text.&lt;/p&gt;</a:t>
            </a:r>
          </a:p>
          <a:p>
            <a:r>
              <a:rPr lang="en-US" altLang="ko-KR" sz="1600" dirty="0"/>
              <a:t>         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="#" class="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-primary"&gt;</a:t>
            </a:r>
            <a:r>
              <a:rPr lang="ko-KR" altLang="en-US" sz="1600" dirty="0"/>
              <a:t>더 알아보기</a:t>
            </a:r>
            <a:r>
              <a:rPr lang="en-US" altLang="ko-KR" sz="1600" dirty="0"/>
              <a:t>&lt;/a&gt;</a:t>
            </a:r>
          </a:p>
          <a:p>
            <a:r>
              <a:rPr lang="en-US" altLang="ko-KR" sz="1600" dirty="0"/>
              <a:t>        &lt;/div&gt;</a:t>
            </a:r>
          </a:p>
          <a:p>
            <a:r>
              <a:rPr lang="en-US" altLang="ko-KR" sz="1600" dirty="0"/>
              <a:t>      &lt;/div&gt;</a:t>
            </a:r>
          </a:p>
          <a:p>
            <a:r>
              <a:rPr lang="en-US" altLang="ko-KR" sz="1600" dirty="0"/>
              <a:t>       &lt;div class="card mb-3 text-center text-</a:t>
            </a:r>
            <a:r>
              <a:rPr lang="en-US" altLang="ko-KR" sz="1600" dirty="0" err="1"/>
              <a:t>bg</a:t>
            </a:r>
            <a:r>
              <a:rPr lang="en-US" altLang="ko-KR" sz="1600" dirty="0"/>
              <a:t>-danger" style="width:28rem;"&gt;</a:t>
            </a:r>
          </a:p>
          <a:p>
            <a:r>
              <a:rPr lang="en-US" altLang="ko-KR" sz="1600" dirty="0"/>
              <a:t>        &lt;div class="card-body"&gt;</a:t>
            </a:r>
          </a:p>
          <a:p>
            <a:r>
              <a:rPr lang="en-US" altLang="ko-KR" sz="1600" dirty="0"/>
              <a:t>          &lt;h5 class="card-title"&gt;Card text alignment(text-center)&lt;/h5&gt;</a:t>
            </a:r>
          </a:p>
          <a:p>
            <a:r>
              <a:rPr lang="en-US" altLang="ko-KR" sz="1600" dirty="0"/>
              <a:t>          &lt;p class="card-text"&gt;You can use the text-align classes to align the text.&lt;/p&gt;</a:t>
            </a:r>
          </a:p>
          <a:p>
            <a:r>
              <a:rPr lang="en-US" altLang="ko-KR" sz="1600" dirty="0"/>
              <a:t>         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="#" class="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-primary"&gt;</a:t>
            </a:r>
            <a:r>
              <a:rPr lang="ko-KR" altLang="en-US" sz="1600" dirty="0"/>
              <a:t>더 알아보기</a:t>
            </a:r>
            <a:r>
              <a:rPr lang="en-US" altLang="ko-KR" sz="1600" dirty="0"/>
              <a:t>&lt;/a&gt;</a:t>
            </a:r>
          </a:p>
          <a:p>
            <a:r>
              <a:rPr lang="en-US" altLang="ko-KR" sz="1600" dirty="0"/>
              <a:t>        &lt;/div&gt;</a:t>
            </a:r>
          </a:p>
          <a:p>
            <a:r>
              <a:rPr lang="en-US" altLang="ko-KR" sz="1600" dirty="0"/>
              <a:t>      &lt;/div&gt;</a:t>
            </a:r>
          </a:p>
          <a:p>
            <a:r>
              <a:rPr lang="en-US" altLang="ko-KR" sz="1600" dirty="0"/>
              <a:t>       &lt;div class="card text-end" style="width:28rem;"&gt;</a:t>
            </a:r>
          </a:p>
          <a:p>
            <a:r>
              <a:rPr lang="en-US" altLang="ko-KR" sz="1600" dirty="0"/>
              <a:t>        &lt;div class="card-body"&gt;</a:t>
            </a:r>
          </a:p>
          <a:p>
            <a:r>
              <a:rPr lang="en-US" altLang="ko-KR" sz="1600" dirty="0"/>
              <a:t>          &lt;h5 class="card-title"&gt;Card text alignment(text-end)&lt;/h5&gt;</a:t>
            </a:r>
          </a:p>
          <a:p>
            <a:r>
              <a:rPr lang="en-US" altLang="ko-KR" sz="1600" dirty="0"/>
              <a:t>          &lt;p class="card-text"&gt;You can use the text-align classes to align the text.&lt;/p&gt;</a:t>
            </a:r>
          </a:p>
          <a:p>
            <a:r>
              <a:rPr lang="en-US" altLang="ko-KR" sz="1600" dirty="0"/>
              <a:t>         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="#" class="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-primary"&gt;</a:t>
            </a:r>
            <a:r>
              <a:rPr lang="ko-KR" altLang="en-US" sz="1600" dirty="0"/>
              <a:t>더 알아보기</a:t>
            </a:r>
            <a:r>
              <a:rPr lang="en-US" altLang="ko-KR" sz="1600" dirty="0"/>
              <a:t>&lt;/a&gt;</a:t>
            </a:r>
          </a:p>
          <a:p>
            <a:r>
              <a:rPr lang="en-US" altLang="ko-KR" sz="1600" dirty="0"/>
              <a:t>        &lt;/div&gt;</a:t>
            </a:r>
          </a:p>
          <a:p>
            <a:r>
              <a:rPr lang="en-US" altLang="ko-KR" sz="1600" dirty="0"/>
              <a:t>      &lt;/div&gt;</a:t>
            </a:r>
          </a:p>
          <a:p>
            <a:r>
              <a:rPr lang="en-US" altLang="ko-KR" sz="1600" dirty="0"/>
              <a:t>    &lt;/div&gt;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3208716" y="3009243"/>
            <a:ext cx="2510440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8623747" y="1312824"/>
            <a:ext cx="314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text-align </a:t>
            </a:r>
            <a:r>
              <a:rPr lang="ko-KR" altLang="en-US" sz="1400" dirty="0">
                <a:solidFill>
                  <a:srgbClr val="FF0000"/>
                </a:solidFill>
              </a:rPr>
              <a:t>클래스를 사용해 텍스트의 배치할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색상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클래스를 함께 사용하면 배경색도 변경할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2653752" y="4685561"/>
            <a:ext cx="837593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176" y="2452611"/>
            <a:ext cx="3354954" cy="37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0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-card image </a:t>
            </a:r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63" y="1075464"/>
            <a:ext cx="8514473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    </a:t>
            </a:r>
            <a:r>
              <a:rPr lang="en-US" altLang="ko-KR" sz="1600" dirty="0"/>
              <a:t>&lt;div</a:t>
            </a:r>
            <a:r>
              <a:rPr lang="ko-KR" altLang="en-US" sz="1600" dirty="0"/>
              <a:t> </a:t>
            </a:r>
            <a:r>
              <a:rPr lang="en-US" altLang="ko-KR" sz="1600" dirty="0"/>
              <a:t>class="container m-5"&gt;</a:t>
            </a:r>
            <a:endParaRPr lang="ko-KR" altLang="en-US" sz="1600" dirty="0"/>
          </a:p>
          <a:p>
            <a:r>
              <a:rPr lang="ko-KR" altLang="en-US" sz="1600" dirty="0"/>
              <a:t>      </a:t>
            </a:r>
            <a:r>
              <a:rPr lang="en-US" altLang="ko-KR" sz="1600" dirty="0"/>
              <a:t>&lt;div</a:t>
            </a:r>
            <a:r>
              <a:rPr lang="ko-KR" altLang="en-US" sz="1600" dirty="0"/>
              <a:t> </a:t>
            </a:r>
            <a:r>
              <a:rPr lang="en-US" altLang="ko-KR" sz="1600" dirty="0"/>
              <a:t>class="card"&gt;</a:t>
            </a:r>
            <a:endParaRPr lang="ko-KR" altLang="en-US" sz="1600" dirty="0"/>
          </a:p>
          <a:p>
            <a:r>
              <a:rPr lang="ko-KR" altLang="en-US" sz="1600" dirty="0"/>
              <a:t>       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="chrysanthemum-free.jpg"</a:t>
            </a:r>
            <a:r>
              <a:rPr lang="ko-KR" altLang="en-US" sz="1600" dirty="0"/>
              <a:t> </a:t>
            </a:r>
            <a:r>
              <a:rPr lang="en-US" altLang="ko-KR" sz="1600" dirty="0"/>
              <a:t>class="card-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"</a:t>
            </a:r>
            <a:r>
              <a:rPr lang="ko-KR" altLang="en-US" sz="1600" dirty="0"/>
              <a:t> </a:t>
            </a:r>
            <a:r>
              <a:rPr lang="en-US" altLang="ko-KR" sz="1600" dirty="0"/>
              <a:t>alt="No image"&gt;</a:t>
            </a:r>
            <a:endParaRPr lang="ko-KR" altLang="en-US" sz="1600" dirty="0"/>
          </a:p>
          <a:p>
            <a:r>
              <a:rPr lang="ko-KR" altLang="en-US" sz="1600" dirty="0"/>
              <a:t>        </a:t>
            </a:r>
            <a:r>
              <a:rPr lang="en-US" altLang="ko-KR" sz="1600" dirty="0"/>
              <a:t>&lt;div</a:t>
            </a:r>
            <a:r>
              <a:rPr lang="ko-KR" altLang="en-US" sz="1600" dirty="0"/>
              <a:t> </a:t>
            </a:r>
            <a:r>
              <a:rPr lang="en-US" altLang="ko-KR" sz="1600" dirty="0"/>
              <a:t>class="card-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-overlay text-center"</a:t>
            </a:r>
            <a:r>
              <a:rPr lang="ko-KR" altLang="en-US" sz="1600" dirty="0"/>
              <a:t> </a:t>
            </a:r>
            <a:r>
              <a:rPr lang="en-US" altLang="ko-KR" sz="1600" dirty="0"/>
              <a:t>style="</a:t>
            </a:r>
            <a:r>
              <a:rPr lang="en-US" altLang="ko-KR" sz="1600" dirty="0" err="1"/>
              <a:t>color:blueviolet</a:t>
            </a:r>
            <a:r>
              <a:rPr lang="en-US" altLang="ko-KR" sz="1600" dirty="0"/>
              <a:t>; font-size:12px;";&gt;</a:t>
            </a:r>
            <a:endParaRPr lang="ko-KR" altLang="en-US" sz="1600" dirty="0"/>
          </a:p>
          <a:p>
            <a:r>
              <a:rPr lang="ko-KR" altLang="en-US" sz="1600" dirty="0"/>
              <a:t>          </a:t>
            </a:r>
            <a:r>
              <a:rPr lang="en-US" altLang="ko-KR" sz="1600" dirty="0"/>
              <a:t>&lt;h3</a:t>
            </a:r>
            <a:r>
              <a:rPr lang="ko-KR" altLang="en-US" sz="1600" dirty="0"/>
              <a:t> </a:t>
            </a:r>
            <a:r>
              <a:rPr lang="en-US" altLang="ko-KR" sz="1600" dirty="0"/>
              <a:t>class="card-title mb-3"&gt;</a:t>
            </a:r>
            <a:r>
              <a:rPr lang="ko-KR" altLang="en-US" sz="1600" dirty="0"/>
              <a:t>국화 옆에서</a:t>
            </a:r>
            <a:r>
              <a:rPr lang="en-US" altLang="ko-KR" sz="1600" dirty="0"/>
              <a:t>&lt;/h3&gt;</a:t>
            </a:r>
            <a:endParaRPr lang="ko-KR" altLang="en-US" sz="1600" dirty="0"/>
          </a:p>
          <a:p>
            <a:r>
              <a:rPr lang="ko-KR" altLang="en-US" sz="1600" dirty="0"/>
              <a:t>          </a:t>
            </a:r>
            <a:r>
              <a:rPr lang="en-US" altLang="ko-KR" sz="1600" dirty="0"/>
              <a:t>&lt;p</a:t>
            </a:r>
            <a:r>
              <a:rPr lang="ko-KR" altLang="en-US" sz="1600" dirty="0"/>
              <a:t> </a:t>
            </a:r>
            <a:r>
              <a:rPr lang="en-US" altLang="ko-KR" sz="1600" dirty="0"/>
              <a:t>class="card-text w-50 mx-auto"&gt;</a:t>
            </a:r>
            <a:endParaRPr lang="ko-KR" altLang="en-US" sz="1600" dirty="0"/>
          </a:p>
          <a:p>
            <a:r>
              <a:rPr lang="ko-KR" altLang="en-US" sz="1600" dirty="0"/>
              <a:t>            한 송이의 국화꽃을 피우기 위해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봄부터 소쩍새는 그렇게 </a:t>
            </a:r>
            <a:r>
              <a:rPr lang="ko-KR" altLang="en-US" sz="1600" dirty="0" err="1"/>
              <a:t>울었나</a:t>
            </a:r>
            <a:r>
              <a:rPr lang="ko-KR" altLang="en-US" sz="1600" dirty="0"/>
              <a:t> 보다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한 송이의 </a:t>
            </a:r>
            <a:r>
              <a:rPr lang="ko-KR" altLang="en-US" sz="1600" dirty="0" err="1"/>
              <a:t>국화곷을</a:t>
            </a:r>
            <a:r>
              <a:rPr lang="ko-KR" altLang="en-US" sz="1600" dirty="0"/>
              <a:t> 피우기 위해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천둥은 먹구름 속에서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또 그렇게 </a:t>
            </a:r>
            <a:r>
              <a:rPr lang="ko-KR" altLang="en-US" sz="1600" dirty="0" err="1"/>
              <a:t>울었나</a:t>
            </a:r>
            <a:r>
              <a:rPr lang="ko-KR" altLang="en-US" sz="1600" dirty="0"/>
              <a:t> 보다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그립고 아쉬움에 가슴 조이던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</a:t>
            </a:r>
            <a:r>
              <a:rPr lang="ko-KR" altLang="en-US" sz="1600" dirty="0" err="1"/>
              <a:t>머언</a:t>
            </a:r>
            <a:r>
              <a:rPr lang="ko-KR" altLang="en-US" sz="1600" dirty="0"/>
              <a:t> 먼 젊음의 </a:t>
            </a:r>
            <a:r>
              <a:rPr lang="ko-KR" altLang="en-US" sz="1600" dirty="0" err="1"/>
              <a:t>뒤언길에서</a:t>
            </a:r>
            <a:r>
              <a:rPr lang="ko-KR" altLang="en-US" sz="1600" dirty="0"/>
              <a:t>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인제는 돌아와 </a:t>
            </a:r>
            <a:r>
              <a:rPr lang="ko-KR" altLang="en-US" sz="1600" dirty="0" err="1"/>
              <a:t>거을</a:t>
            </a:r>
            <a:r>
              <a:rPr lang="ko-KR" altLang="en-US" sz="1600" dirty="0"/>
              <a:t> 앞에 선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내 누님같이 생긴 꽃이여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</a:t>
            </a:r>
            <a:r>
              <a:rPr lang="ko-KR" altLang="en-US" sz="1600" dirty="0" err="1"/>
              <a:t>노오란</a:t>
            </a:r>
            <a:r>
              <a:rPr lang="ko-KR" altLang="en-US" sz="1600" dirty="0"/>
              <a:t> 네 꽃잎이 피려고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간밤에 무서리가 저리 내리고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  <a:endParaRPr lang="ko-KR" altLang="en-US" sz="1600" dirty="0"/>
          </a:p>
          <a:p>
            <a:r>
              <a:rPr lang="ko-KR" altLang="en-US" sz="1600" dirty="0"/>
              <a:t>            내게는 잠도 오지 않았나 보다</a:t>
            </a:r>
          </a:p>
          <a:p>
            <a:r>
              <a:rPr lang="ko-KR" altLang="en-US" sz="1600" dirty="0"/>
              <a:t>          </a:t>
            </a:r>
            <a:r>
              <a:rPr lang="en-US" altLang="ko-KR" sz="1600" dirty="0"/>
              <a:t>&lt;/p&gt;</a:t>
            </a:r>
            <a:endParaRPr lang="ko-KR" altLang="en-US" sz="1600" dirty="0"/>
          </a:p>
          <a:p>
            <a:r>
              <a:rPr lang="ko-KR" altLang="en-US" sz="1600" dirty="0"/>
              <a:t>        </a:t>
            </a:r>
            <a:r>
              <a:rPr lang="en-US" altLang="ko-KR" sz="1600" dirty="0"/>
              <a:t>&lt;/div&gt;</a:t>
            </a:r>
            <a:endParaRPr lang="ko-KR" altLang="en-US" sz="1600" dirty="0"/>
          </a:p>
          <a:p>
            <a:r>
              <a:rPr lang="ko-KR" altLang="en-US" sz="1600" dirty="0"/>
              <a:t>      </a:t>
            </a:r>
            <a:r>
              <a:rPr lang="en-US" altLang="ko-KR" sz="1600" dirty="0"/>
              <a:t>&lt;/div&gt;</a:t>
            </a:r>
            <a:endParaRPr lang="ko-KR" altLang="en-US" sz="1600" dirty="0"/>
          </a:p>
          <a:p>
            <a:r>
              <a:rPr lang="ko-KR" altLang="en-US" sz="1600" dirty="0"/>
              <a:t>    </a:t>
            </a:r>
            <a:r>
              <a:rPr lang="en-US" altLang="ko-KR" sz="1600" dirty="0"/>
              <a:t>&lt;/div&gt;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2294313" y="1867587"/>
            <a:ext cx="1712422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6556143" y="2285853"/>
            <a:ext cx="438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card </a:t>
            </a:r>
            <a:r>
              <a:rPr lang="ko-KR" altLang="en-US" sz="1400" dirty="0">
                <a:solidFill>
                  <a:srgbClr val="FF0000"/>
                </a:solidFill>
              </a:rPr>
              <a:t>이미지 위에 텍스트를 </a:t>
            </a:r>
            <a:r>
              <a:rPr lang="en-US" altLang="ko-KR" sz="1400" dirty="0">
                <a:solidFill>
                  <a:srgbClr val="FF0000"/>
                </a:solidFill>
              </a:rPr>
              <a:t>overlay</a:t>
            </a:r>
            <a:r>
              <a:rPr lang="ko-KR" altLang="en-US" sz="1400" dirty="0">
                <a:solidFill>
                  <a:srgbClr val="FF0000"/>
                </a:solidFill>
              </a:rPr>
              <a:t>시킬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21" y="2670486"/>
            <a:ext cx="4240000" cy="38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82" y="2380545"/>
            <a:ext cx="3819019" cy="37664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en-US" altLang="ko-KR" dirty="0"/>
              <a:t>-card image </a:t>
            </a:r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7963" y="1075464"/>
            <a:ext cx="1104985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    &lt;div class="container m-5"&gt;</a:t>
            </a:r>
          </a:p>
          <a:p>
            <a:r>
              <a:rPr lang="en-US" altLang="ko-KR" sz="1600" dirty="0"/>
              <a:t>      &lt;div class="card" style="max-width: 720px;"&gt;</a:t>
            </a:r>
          </a:p>
          <a:p>
            <a:r>
              <a:rPr lang="en-US" altLang="ko-KR" sz="1600" dirty="0"/>
              <a:t>        &lt;div class="row g-0"&gt;</a:t>
            </a:r>
          </a:p>
          <a:p>
            <a:r>
              <a:rPr lang="en-US" altLang="ko-KR" sz="1600" dirty="0"/>
              <a:t>          &lt;div class="col-md-6"&gt;</a:t>
            </a:r>
          </a:p>
          <a:p>
            <a:r>
              <a:rPr lang="en-US" altLang="ko-KR" sz="1600" dirty="0"/>
              <a:t>            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="girl-free.jpg" class="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-fluid rounded-start" alt="No image"&gt; &lt;/div&gt;</a:t>
            </a:r>
          </a:p>
          <a:p>
            <a:r>
              <a:rPr lang="en-US" altLang="ko-KR" sz="1600" dirty="0"/>
              <a:t>        &lt;div class="col-md-6"&gt;</a:t>
            </a:r>
          </a:p>
          <a:p>
            <a:r>
              <a:rPr lang="en-US" altLang="ko-KR" sz="1600" dirty="0"/>
              <a:t>          &lt;div class="card-body text-center"&gt;</a:t>
            </a:r>
          </a:p>
          <a:p>
            <a:r>
              <a:rPr lang="en-US" altLang="ko-KR" sz="1600" dirty="0"/>
              <a:t>            &lt;h5 class="card-title mt-4 mb-5"&gt;</a:t>
            </a:r>
            <a:r>
              <a:rPr lang="ko-KR" altLang="en-US" sz="1600" dirty="0"/>
              <a:t>국화 옆에서</a:t>
            </a:r>
            <a:r>
              <a:rPr lang="en-US" altLang="ko-KR" sz="1600" dirty="0"/>
              <a:t>&lt;/h5&gt;</a:t>
            </a:r>
          </a:p>
          <a:p>
            <a:r>
              <a:rPr lang="en-US" altLang="ko-KR" sz="1600" dirty="0"/>
              <a:t>            &lt;p class="card-text"&gt;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한 송이의 국화꽃을 피우기 위해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봄부터 소쩍새는 그렇게 </a:t>
            </a:r>
            <a:r>
              <a:rPr lang="ko-KR" altLang="en-US" sz="1600" dirty="0" err="1"/>
              <a:t>울었나</a:t>
            </a:r>
            <a:r>
              <a:rPr lang="ko-KR" altLang="en-US" sz="1600" dirty="0"/>
              <a:t> 보다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 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한 송이의 국화꽃을 피우기 위해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천둥은 먹구름 속에서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또 그렇게 </a:t>
            </a:r>
            <a:r>
              <a:rPr lang="ko-KR" altLang="en-US" sz="1600" dirty="0" err="1"/>
              <a:t>울었나</a:t>
            </a:r>
            <a:r>
              <a:rPr lang="ko-KR" altLang="en-US" sz="1600" dirty="0"/>
              <a:t> 보다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 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그립고 아쉬움에 가슴 조이던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 err="1"/>
              <a:t>머언</a:t>
            </a:r>
            <a:r>
              <a:rPr lang="ko-KR" altLang="en-US" sz="1600" dirty="0"/>
              <a:t> 먼 젊음의 뒤안길에서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인제는 돌아와 </a:t>
            </a:r>
            <a:r>
              <a:rPr lang="ko-KR" altLang="en-US" sz="1600" dirty="0" err="1"/>
              <a:t>거을</a:t>
            </a:r>
            <a:r>
              <a:rPr lang="ko-KR" altLang="en-US" sz="1600" dirty="0"/>
              <a:t> 앞에 선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내 누님같이 생긴 꽃이여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 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 err="1"/>
              <a:t>노오란</a:t>
            </a:r>
            <a:r>
              <a:rPr lang="ko-KR" altLang="en-US" sz="1600" dirty="0"/>
              <a:t> 네 꽃잎이 피려고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간밤에 무서리가 저리 내리고  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             </a:t>
            </a:r>
            <a:r>
              <a:rPr lang="ko-KR" altLang="en-US" sz="1600" dirty="0"/>
              <a:t>내게는 잠도 오지 않았나 보다   </a:t>
            </a:r>
            <a:r>
              <a:rPr lang="en-US" altLang="ko-KR" sz="1600" dirty="0"/>
              <a:t>&lt;/p&gt;</a:t>
            </a:r>
          </a:p>
          <a:p>
            <a:r>
              <a:rPr lang="en-US" altLang="ko-KR" sz="1600" dirty="0"/>
              <a:t>            &lt;p class="card-text"&gt;&lt;small class="text-body-secondary"&gt;- </a:t>
            </a:r>
            <a:r>
              <a:rPr lang="ko-KR" altLang="en-US" sz="1600" dirty="0"/>
              <a:t>서정주 </a:t>
            </a:r>
            <a:r>
              <a:rPr lang="en-US" altLang="ko-KR" sz="1600" dirty="0"/>
              <a:t>-&lt;/small&gt;&lt;/p&gt;</a:t>
            </a:r>
          </a:p>
          <a:p>
            <a:r>
              <a:rPr lang="en-US" altLang="ko-KR" sz="1600" dirty="0"/>
              <a:t>          &lt;/div&gt; &lt;/div&gt; &lt;/div&gt; &lt;/div&gt;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4355869" y="2108654"/>
            <a:ext cx="2327564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5350795" y="4420224"/>
            <a:ext cx="2080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card </a:t>
            </a:r>
            <a:r>
              <a:rPr lang="ko-KR" altLang="en-US" sz="1400" dirty="0">
                <a:solidFill>
                  <a:srgbClr val="FF0000"/>
                </a:solidFill>
              </a:rPr>
              <a:t>이미지와 텍스트를 수평으로 배치시킬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2335874" y="1635055"/>
            <a:ext cx="839585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15692" y="716895"/>
            <a:ext cx="307570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img</a:t>
            </a:r>
            <a:r>
              <a:rPr lang="en-US" altLang="ko-KR" sz="1600" dirty="0"/>
              <a:t>-fluid : </a:t>
            </a:r>
            <a:r>
              <a:rPr lang="ko-KR" altLang="en-US" sz="1600" dirty="0" err="1"/>
              <a:t>반응형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</a:t>
            </a:r>
            <a:endParaRPr lang="en-US" altLang="ko-KR" sz="1600" dirty="0"/>
          </a:p>
          <a:p>
            <a:r>
              <a:rPr lang="en-US" altLang="ko-KR" sz="1600" dirty="0"/>
              <a:t>rounded-start : </a:t>
            </a:r>
            <a:r>
              <a:rPr lang="ko-KR" altLang="en-US" sz="1600" dirty="0"/>
              <a:t>왼쪽을 둥글게</a:t>
            </a:r>
          </a:p>
        </p:txBody>
      </p:sp>
    </p:spTree>
    <p:extLst>
      <p:ext uri="{BB962C8B-B14F-4D97-AF65-F5344CB8AC3E}">
        <p14:creationId xmlns:p14="http://schemas.microsoft.com/office/powerpoint/2010/main" val="32541433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en-US" altLang="ko-KR"/>
              <a:t>-collapse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780" y="1075464"/>
            <a:ext cx="113233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class="container m-5"&gt;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&lt;p class="d-inline-flex gap-1"&gt;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class="btn btn-primary" data-bs-toggle="collapse" href="#DeptofIot" role="button"&gt;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웹프로그래밍 소개</a:t>
            </a: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class="btn btn-primary" type="button" data-bs-toggle="collapse"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data-bs-target="#collapseExample"&gt;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콜랩스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(collapse)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소개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&lt;/p&gt;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class="collapse" id="DeptofIot"&gt;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class="card card-body"&gt;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순천향대학교 사물인터넷학과에는 웹프로그래밍이라는 과목이 있습니다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프론트엔드와 백엔드 개발에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관심이 있는 학생들은 반드시 수강해야 하는 과목입니다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class="collapse" id="collapseExample"&gt;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class="card card-body"&gt;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Collapse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커튼식으로 메뉴를 접었다가 폈다가 하는 기능을 말합니다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사전적의미로는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'(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급격히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붕괴되다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의 뜻이나 메뉴의 접고 펴지는 동작이 붕괴되는 것 같다는 의미에서 사용하는 것으로 보입니다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4429363" y="1617666"/>
            <a:ext cx="281033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6462354" y="2357692"/>
            <a:ext cx="284942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35C0C3-F033-0073-5B14-ADF6D38B9329}"/>
              </a:ext>
            </a:extLst>
          </p:cNvPr>
          <p:cNvSpPr/>
          <p:nvPr/>
        </p:nvSpPr>
        <p:spPr>
          <a:xfrm>
            <a:off x="1723972" y="4532141"/>
            <a:ext cx="182457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618D30-7BB8-EE8E-E3E6-525722284021}"/>
              </a:ext>
            </a:extLst>
          </p:cNvPr>
          <p:cNvSpPr/>
          <p:nvPr/>
        </p:nvSpPr>
        <p:spPr>
          <a:xfrm>
            <a:off x="1723972" y="3063452"/>
            <a:ext cx="182457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기초 예제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pPr marL="0" indent="0">
              <a:buNone/>
            </a:pPr>
            <a:r>
              <a:rPr lang="en-US" altLang="ko-KR" dirty="0"/>
              <a:t>    &lt;title&gt;container vs container-fluid&lt;/title&gt;</a:t>
            </a:r>
          </a:p>
          <a:p>
            <a:pPr marL="0" indent="0">
              <a:buNone/>
            </a:pPr>
            <a:r>
              <a:rPr lang="en-US" altLang="ko-KR" dirty="0"/>
              <a:t>    &lt;style&gt;</a:t>
            </a:r>
          </a:p>
          <a:p>
            <a:pPr marL="0" indent="0">
              <a:buNone/>
            </a:pPr>
            <a:r>
              <a:rPr lang="en-US" altLang="ko-KR" dirty="0"/>
              <a:t>        .col-xs-1, .col-sm-1, .col-md-1, .col-lg-1, .col-xs-2, .col-sm-2, .col-md-2, .col-lg-2, .col-xs-3, .col-sm-3, .col-md-3, .col-lg-3, .col-xs-4, .col-sm-4, .col-md-4, .col-lg-4, .col-xs-5, .col-sm-5, .col-md-5, .col-lg-5, .col-xs-6, .col-sm-6, .col-md-6, .col-lg-6, .col-xs-7, .col-sm-7, .col-md-7, .col-lg-7, .col-xs-8, .col-sm-8, .col-md-8, .col-lg-8, .col-xs-9, .col-sm-9, .col-md-9, .col-lg-9, .col-xs-10, .col-sm-10, .col-md-10, .col-lg-10, .col-xs-11, .col-sm-11, .col-md-11, .col-lg-11, .col-xs-12, .col-sm-12, .col-md-12, .col-lg-12 {</a:t>
            </a:r>
          </a:p>
          <a:p>
            <a:pPr marL="0" indent="0">
              <a:buNone/>
            </a:pPr>
            <a:r>
              <a:rPr lang="en-US" altLang="ko-KR" dirty="0"/>
              <a:t>          border: 1px solid red;</a:t>
            </a:r>
          </a:p>
          <a:p>
            <a:pPr marL="0" indent="0">
              <a:buNone/>
            </a:pPr>
            <a:r>
              <a:rPr lang="en-US" altLang="ko-KR" dirty="0"/>
              <a:t>          padding: 10px;</a:t>
            </a:r>
          </a:p>
          <a:p>
            <a:pPr marL="0" indent="0">
              <a:buNone/>
            </a:pPr>
            <a:r>
              <a:rPr lang="en-US" altLang="ko-KR" dirty="0"/>
              <a:t>        }</a:t>
            </a:r>
          </a:p>
          <a:p>
            <a:pPr marL="0" indent="0">
              <a:buNone/>
            </a:pPr>
            <a:r>
              <a:rPr lang="en-US" altLang="ko-KR" dirty="0"/>
              <a:t>        .row{</a:t>
            </a:r>
          </a:p>
          <a:p>
            <a:pPr marL="0" indent="0">
              <a:buNone/>
            </a:pPr>
            <a:r>
              <a:rPr lang="en-US" altLang="ko-KR" dirty="0"/>
              <a:t>          margin-bottom: 4px;</a:t>
            </a:r>
          </a:p>
          <a:p>
            <a:pPr marL="0" indent="0">
              <a:buNone/>
            </a:pPr>
            <a:r>
              <a:rPr lang="en-US" altLang="ko-KR" dirty="0"/>
              <a:t>          margin-top: 4px;</a:t>
            </a:r>
          </a:p>
          <a:p>
            <a:pPr marL="0" indent="0">
              <a:buNone/>
            </a:pPr>
            <a:r>
              <a:rPr lang="en-US" altLang="ko-KR" dirty="0"/>
              <a:t>        }</a:t>
            </a:r>
          </a:p>
          <a:p>
            <a:pPr marL="0" indent="0">
              <a:buNone/>
            </a:pPr>
            <a:r>
              <a:rPr lang="en-US" altLang="ko-KR" dirty="0"/>
              <a:t>    &lt;/style&gt;</a:t>
            </a: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4622852"/>
            <a:ext cx="7052100" cy="18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943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/>
              <a:t>컴퍼넌트</a:t>
            </a:r>
            <a:r>
              <a:rPr lang="en-US" altLang="ko-KR" sz="3700"/>
              <a:t>-collapse </a:t>
            </a:r>
            <a:r>
              <a:rPr lang="ko-KR" altLang="en-US" sz="3700"/>
              <a:t>예제 결과</a:t>
            </a: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E7D25E-2C37-10D0-C23F-AA63EEA7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572" y="4022826"/>
            <a:ext cx="3703320" cy="1620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070419-E66A-81D8-5319-6227CA01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72" y="1335234"/>
            <a:ext cx="3703320" cy="16202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89CB50-9369-6D6D-E64B-57F722A1A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51" y="4016745"/>
            <a:ext cx="3703320" cy="1620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4BD5B4-A754-00A8-4D40-961B2F4F8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51" y="1343392"/>
            <a:ext cx="3703320" cy="16202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40FE2-6AE8-BBEC-2739-FA1B359F1E1F}"/>
              </a:ext>
            </a:extLst>
          </p:cNvPr>
          <p:cNvSpPr txBox="1"/>
          <p:nvPr/>
        </p:nvSpPr>
        <p:spPr>
          <a:xfrm>
            <a:off x="4750496" y="3292256"/>
            <a:ext cx="619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collapse</a:t>
            </a:r>
            <a:r>
              <a:rPr lang="ko-KR" altLang="en-US" sz="1400">
                <a:solidFill>
                  <a:srgbClr val="FF0000"/>
                </a:solidFill>
              </a:rPr>
              <a:t> 클래스를 사용해 메뉴를 커튼식으로 접었다 폈다 할 수 있습니다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824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navbar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42708586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838200" y="1165764"/>
            <a:ext cx="10539048" cy="5059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navigation bar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는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.navbar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를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.navbar-expand-{sm|md|lg|xl|xxl}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로 감싸야 함</a:t>
            </a:r>
            <a:endParaRPr lang="en-US" altLang="ko-KR" sz="2600" dirty="0"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100000"/>
              </a:lnSpc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navigation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과 그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content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는 기본적으로 유동적</a:t>
            </a:r>
            <a:endParaRPr lang="en-US" altLang="ko-KR" sz="2600"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100000"/>
              </a:lnSpc>
            </a:pP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배치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및 간격 제어는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spacing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와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flex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클래스를 사용</a:t>
            </a:r>
            <a:endParaRPr lang="en-US" altLang="ko-KR" sz="2600"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100000"/>
              </a:lnSpc>
            </a:pP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다음과 같은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sub-component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들이 있음</a:t>
            </a:r>
            <a:endParaRPr lang="en-US" altLang="ko-KR" sz="2600">
              <a:latin typeface="Arial Unicode MS" panose="020B0604020202020204" pitchFamily="50" charset="-127"/>
              <a:ea typeface="var(--bs-font-monospace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  - navbar-brand :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회사명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,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제품명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,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프로젝트명 등을 표시</a:t>
            </a:r>
            <a:endParaRPr lang="en-US" altLang="ko-KR" sz="2600">
              <a:latin typeface="Arial Unicode MS" panose="020B0604020202020204" pitchFamily="50" charset="-127"/>
              <a:ea typeface="var(--bs-font-monospace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  - navbar-nav :  dropdown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을 지원하는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full-height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의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navigation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  - navbar-toggler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: toggling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하는 동작을 지원</a:t>
            </a:r>
            <a:endParaRPr lang="en-US" altLang="ko-KR" sz="2600">
              <a:latin typeface="Arial Unicode MS" panose="020B0604020202020204" pitchFamily="50" charset="-127"/>
              <a:ea typeface="var(--bs-font-monospace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  - navbar-text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: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 수직 방향의 가운데 정렬된 문자열 추가</a:t>
            </a:r>
            <a:endParaRPr lang="en-US" altLang="ko-KR" sz="2600">
              <a:latin typeface="Arial Unicode MS" panose="020B0604020202020204" pitchFamily="50" charset="-127"/>
              <a:ea typeface="var(--bs-font-monospace)"/>
            </a:endParaRPr>
          </a:p>
          <a:p>
            <a:pPr marL="444500" indent="-444500">
              <a:lnSpc>
                <a:spcPct val="100000"/>
              </a:lnSpc>
              <a:buNone/>
            </a:pP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  - collapse.navbar-collapse :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부모 중단점에 따라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navigation bar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의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콘텐츠를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</a:t>
            </a:r>
            <a:r>
              <a:rPr lang="ko-KR" altLang="en-US" sz="2600">
                <a:latin typeface="Arial Unicode MS" panose="020B0604020202020204" pitchFamily="50" charset="-127"/>
                <a:ea typeface="var(--bs-font-monospace)"/>
              </a:rPr>
              <a:t>그룹화하거나 감춤  </a:t>
            </a:r>
            <a:r>
              <a:rPr lang="en-US" altLang="ko-KR" sz="2600">
                <a:latin typeface="Arial Unicode MS" panose="020B0604020202020204" pitchFamily="50" charset="-127"/>
                <a:ea typeface="var(--bs-font-monospace)"/>
              </a:rPr>
              <a:t> </a:t>
            </a:r>
            <a:endParaRPr lang="en-US" altLang="ko-KR" sz="2600" dirty="0">
              <a:latin typeface="Arial Unicode MS" panose="020B0604020202020204" pitchFamily="50" charset="-127"/>
              <a:ea typeface="var(--bs-font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8268272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26652" y="1572552"/>
            <a:ext cx="1119623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navbar-expand-lg bg-body-secondary"&gt;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href="https://home.sch.ac.kr/sch/03/010208.jsp"&gt;SCH 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class="navbar-toggler" type="button" data-bs-toggle="collapse"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class="collapse navbar-collapse" id="navbarContent"&gt;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&lt;ul class="navbar-nav me-auto mb-2 mb-lg-0"&gt;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active"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학과소개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교수진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 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dropdown-toggle" href="#" role="button" data-bs-toggle="dropdown"&gt;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교육과정</a:t>
            </a: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CD94B5-F729-4BB2-B3B6-D889A6225244}"/>
              </a:ext>
            </a:extLst>
          </p:cNvPr>
          <p:cNvSpPr/>
          <p:nvPr/>
        </p:nvSpPr>
        <p:spPr>
          <a:xfrm>
            <a:off x="838199" y="1625304"/>
            <a:ext cx="405911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67308C-04A1-2167-E83F-C807F564DBCC}"/>
              </a:ext>
            </a:extLst>
          </p:cNvPr>
          <p:cNvSpPr/>
          <p:nvPr/>
        </p:nvSpPr>
        <p:spPr>
          <a:xfrm>
            <a:off x="1702776" y="2107049"/>
            <a:ext cx="2297724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A1FD77-468A-D9EE-1575-1E51C5F4E565}"/>
              </a:ext>
            </a:extLst>
          </p:cNvPr>
          <p:cNvSpPr/>
          <p:nvPr/>
        </p:nvSpPr>
        <p:spPr>
          <a:xfrm>
            <a:off x="2259621" y="2353670"/>
            <a:ext cx="2444263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36FE6-0756-C96D-7482-6CB42BCE8DF2}"/>
              </a:ext>
            </a:extLst>
          </p:cNvPr>
          <p:cNvSpPr/>
          <p:nvPr/>
        </p:nvSpPr>
        <p:spPr>
          <a:xfrm>
            <a:off x="1937236" y="3312990"/>
            <a:ext cx="355795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1205C6-AEC6-E8AB-2A62-889089DF676C}"/>
              </a:ext>
            </a:extLst>
          </p:cNvPr>
          <p:cNvSpPr/>
          <p:nvPr/>
        </p:nvSpPr>
        <p:spPr>
          <a:xfrm>
            <a:off x="2004645" y="3564720"/>
            <a:ext cx="1995855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8D8AE7-3C6F-A3F1-26C2-317704587BFC}"/>
              </a:ext>
            </a:extLst>
          </p:cNvPr>
          <p:cNvSpPr/>
          <p:nvPr/>
        </p:nvSpPr>
        <p:spPr>
          <a:xfrm>
            <a:off x="2936631" y="3816450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52D418-57A1-3BE0-25DC-65498A9C0321}"/>
              </a:ext>
            </a:extLst>
          </p:cNvPr>
          <p:cNvSpPr/>
          <p:nvPr/>
        </p:nvSpPr>
        <p:spPr>
          <a:xfrm>
            <a:off x="3033347" y="4059388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831642-4915-BA2C-801C-84146E824E71}"/>
              </a:ext>
            </a:extLst>
          </p:cNvPr>
          <p:cNvSpPr/>
          <p:nvPr/>
        </p:nvSpPr>
        <p:spPr>
          <a:xfrm>
            <a:off x="2936631" y="4562848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ED3EBF-EB1E-DCD6-31BA-69551E657FD2}"/>
              </a:ext>
            </a:extLst>
          </p:cNvPr>
          <p:cNvSpPr/>
          <p:nvPr/>
        </p:nvSpPr>
        <p:spPr>
          <a:xfrm>
            <a:off x="3033347" y="4805786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428590-CD53-EAD9-318B-D168A1A9879F}"/>
              </a:ext>
            </a:extLst>
          </p:cNvPr>
          <p:cNvSpPr/>
          <p:nvPr/>
        </p:nvSpPr>
        <p:spPr>
          <a:xfrm>
            <a:off x="2936631" y="5289830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09656B-988B-1996-72F4-A942F5DD8627}"/>
              </a:ext>
            </a:extLst>
          </p:cNvPr>
          <p:cNvSpPr/>
          <p:nvPr/>
        </p:nvSpPr>
        <p:spPr>
          <a:xfrm>
            <a:off x="3033347" y="5541560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258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/>
              <a:t>컴퍼넌트 </a:t>
            </a:r>
            <a:r>
              <a:rPr lang="en-US" altLang="ko-KR"/>
              <a:t>– Navbar  </a:t>
            </a:r>
            <a:r>
              <a:rPr lang="ko-KR" altLang="en-US"/>
              <a:t>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84310" y="1158491"/>
            <a:ext cx="1119623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&lt;ul class="dropdown-menu"&gt;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href="#"&gt;HTML5&lt;/a&gt;&lt;/li&gt;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href="#"&gt;CSS3&lt;/a&gt;&lt;/li&gt;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href="#"&gt;JavaScript&lt;/a&gt;&lt;/li&gt;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&lt;li&gt;&lt;hr class="dropdown-divider"&gt;&lt;/li&gt;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href="#"&gt;Bootstrap&lt;/a&gt;&lt;/li&gt;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disabled"&gt;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공사중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검색어를 입력해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btn-primary" type="submit"&gt;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&lt;/html&gt;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8B8DB1-18D5-8911-1F64-7F8B5492DE7D}"/>
              </a:ext>
            </a:extLst>
          </p:cNvPr>
          <p:cNvSpPr/>
          <p:nvPr/>
        </p:nvSpPr>
        <p:spPr>
          <a:xfrm>
            <a:off x="3006969" y="3159686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23BA52-0590-9762-C025-7514EF4C31AB}"/>
              </a:ext>
            </a:extLst>
          </p:cNvPr>
          <p:cNvSpPr/>
          <p:nvPr/>
        </p:nvSpPr>
        <p:spPr>
          <a:xfrm>
            <a:off x="3103685" y="3411416"/>
            <a:ext cx="113420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911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14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Freeform: Shape 16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18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/>
              <a:t>컴퍼넌트</a:t>
            </a:r>
            <a:r>
              <a:rPr lang="en-US" altLang="ko-KR" sz="5400"/>
              <a:t> – Navbar  </a:t>
            </a:r>
            <a:r>
              <a:rPr lang="ko-KR" altLang="en-US" sz="5400"/>
              <a:t>예제 결과</a:t>
            </a:r>
          </a:p>
        </p:txBody>
      </p:sp>
      <p:sp>
        <p:nvSpPr>
          <p:cNvPr id="58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BA7E61-D3E1-868B-137E-A2E18DB5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502" y="4066340"/>
            <a:ext cx="7299071" cy="239044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2E48B86-8189-0415-29FB-ABD700B5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81" y="401216"/>
            <a:ext cx="3222820" cy="35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237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navbar-brand 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13326" y="1265251"/>
            <a:ext cx="11765348" cy="559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 mb-3"&gt;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href="#"&gt;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&lt;img src="sch.jpg" style="height:30px;" alt="No image"&gt;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&lt;/a&gt;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 mb-3"&gt;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href="#"&gt;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&lt;img src="sch.jpg" alt="No image" class="d-inline-block align-text-top" style="height:30px;"&gt;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순천향대학교</a:t>
            </a:r>
          </a:p>
          <a:p>
            <a:pPr>
              <a:lnSpc>
                <a:spcPct val="150000"/>
              </a:lnSpc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00D3C5-9ED6-3424-FE15-653C7FF268D3}"/>
              </a:ext>
            </a:extLst>
          </p:cNvPr>
          <p:cNvSpPr/>
          <p:nvPr/>
        </p:nvSpPr>
        <p:spPr>
          <a:xfrm>
            <a:off x="2145324" y="4700745"/>
            <a:ext cx="164416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603B20-AD03-D114-EC72-25DC8052AC81}"/>
              </a:ext>
            </a:extLst>
          </p:cNvPr>
          <p:cNvSpPr/>
          <p:nvPr/>
        </p:nvSpPr>
        <p:spPr>
          <a:xfrm>
            <a:off x="2145324" y="2110597"/>
            <a:ext cx="164416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528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navbar-brand  </a:t>
            </a:r>
            <a:r>
              <a:rPr lang="ko-KR" altLang="en-US"/>
              <a:t>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-119884" y="1443325"/>
            <a:ext cx="7073186" cy="448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 mb-3"&gt;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href="#"&gt;SCH&lt;/a&gt;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pPr>
              <a:lnSpc>
                <a:spcPct val="150000"/>
              </a:lnSpc>
            </a:pPr>
            <a:br>
              <a:rPr lang="en-US" altLang="ko-KR" sz="1600" b="0"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&lt;span class="navbar-brand mb-0 h1"&gt;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순천향대학교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&lt;/span&gt;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182A70-B736-6E1C-687F-6D189640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162" y="1980121"/>
            <a:ext cx="4340634" cy="332897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20B9CB-C6E1-4375-7C96-FB83CA111A2C}"/>
              </a:ext>
            </a:extLst>
          </p:cNvPr>
          <p:cNvCxnSpPr>
            <a:cxnSpLocks/>
          </p:cNvCxnSpPr>
          <p:nvPr/>
        </p:nvCxnSpPr>
        <p:spPr>
          <a:xfrm flipH="1">
            <a:off x="8429295" y="3294473"/>
            <a:ext cx="5138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B07F7A-9B58-02A7-E071-70056B515522}"/>
              </a:ext>
            </a:extLst>
          </p:cNvPr>
          <p:cNvSpPr txBox="1"/>
          <p:nvPr/>
        </p:nvSpPr>
        <p:spPr>
          <a:xfrm>
            <a:off x="8997538" y="2998800"/>
            <a:ext cx="259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navbar-brand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로 이미지를 표현할 수 있다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EFD2C6-9373-B940-2549-C868F3E55EE5}"/>
              </a:ext>
            </a:extLst>
          </p:cNvPr>
          <p:cNvSpPr txBox="1"/>
          <p:nvPr/>
        </p:nvSpPr>
        <p:spPr>
          <a:xfrm>
            <a:off x="9385737" y="3462911"/>
            <a:ext cx="2498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navbar-brand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로 이미지와 텍스트를 함께 표현할 수 있다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F0645-12FF-6C91-5CF8-9D6AA9E144CF}"/>
              </a:ext>
            </a:extLst>
          </p:cNvPr>
          <p:cNvSpPr txBox="1"/>
          <p:nvPr/>
        </p:nvSpPr>
        <p:spPr>
          <a:xfrm>
            <a:off x="9385736" y="4153946"/>
            <a:ext cx="2410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navbar-brand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로 링크를 표현할 수 있다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94AD6-2461-A44A-6B16-EA77D384EFA0}"/>
              </a:ext>
            </a:extLst>
          </p:cNvPr>
          <p:cNvSpPr txBox="1"/>
          <p:nvPr/>
        </p:nvSpPr>
        <p:spPr>
          <a:xfrm>
            <a:off x="9385736" y="4704989"/>
            <a:ext cx="2410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navbar-brand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로 제목을 표현할 수 있다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B79DAB-FAA4-B961-3034-B1668C81F849}"/>
              </a:ext>
            </a:extLst>
          </p:cNvPr>
          <p:cNvCxnSpPr>
            <a:cxnSpLocks/>
          </p:cNvCxnSpPr>
          <p:nvPr/>
        </p:nvCxnSpPr>
        <p:spPr>
          <a:xfrm flipH="1">
            <a:off x="9187960" y="3832243"/>
            <a:ext cx="2505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8C36E7-B7C0-6802-A084-ACB8BDDBB853}"/>
              </a:ext>
            </a:extLst>
          </p:cNvPr>
          <p:cNvCxnSpPr>
            <a:cxnSpLocks/>
          </p:cNvCxnSpPr>
          <p:nvPr/>
        </p:nvCxnSpPr>
        <p:spPr>
          <a:xfrm flipH="1" flipV="1">
            <a:off x="7948247" y="4415443"/>
            <a:ext cx="1349567" cy="1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AE700D-6244-75DE-BBAB-0FB388FE63C2}"/>
              </a:ext>
            </a:extLst>
          </p:cNvPr>
          <p:cNvCxnSpPr>
            <a:cxnSpLocks/>
          </p:cNvCxnSpPr>
          <p:nvPr/>
        </p:nvCxnSpPr>
        <p:spPr>
          <a:xfrm flipH="1">
            <a:off x="8510954" y="4957807"/>
            <a:ext cx="8747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A1A1AD-A966-DE8A-4F36-3B9863B21640}"/>
              </a:ext>
            </a:extLst>
          </p:cNvPr>
          <p:cNvSpPr/>
          <p:nvPr/>
        </p:nvSpPr>
        <p:spPr>
          <a:xfrm>
            <a:off x="2180492" y="4859381"/>
            <a:ext cx="1565032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84F15F-38CA-D6A3-ABF6-DBEE20D13CB0}"/>
              </a:ext>
            </a:extLst>
          </p:cNvPr>
          <p:cNvSpPr/>
          <p:nvPr/>
        </p:nvSpPr>
        <p:spPr>
          <a:xfrm>
            <a:off x="1881556" y="2662222"/>
            <a:ext cx="1565032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063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9384B5-92DD-868C-D4BC-A93E0967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66" y="4886959"/>
            <a:ext cx="5128248" cy="18592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 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41168" y="1051284"/>
            <a:ext cx="97650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class="navbar-brand"&gt;SCH-IoT&lt;/a&gt;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 입력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btn-outline-dark" type="submit"&gt;Search&lt;/button&gt;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  d-flex justify-content-around"&gt;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class="navbar-brand"&gt;SCH-IoT&lt;/a&gt;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 입력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btn-outline-dark" type="submit"&gt;Search&lt;/button&gt;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94AD6-2461-A44A-6B16-EA77D384EFA0}"/>
              </a:ext>
            </a:extLst>
          </p:cNvPr>
          <p:cNvSpPr txBox="1"/>
          <p:nvPr/>
        </p:nvSpPr>
        <p:spPr>
          <a:xfrm>
            <a:off x="9139552" y="6173882"/>
            <a:ext cx="2410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justify-content-around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AE700D-6244-75DE-BBAB-0FB388FE63C2}"/>
              </a:ext>
            </a:extLst>
          </p:cNvPr>
          <p:cNvCxnSpPr>
            <a:cxnSpLocks/>
          </p:cNvCxnSpPr>
          <p:nvPr/>
        </p:nvCxnSpPr>
        <p:spPr>
          <a:xfrm flipH="1">
            <a:off x="8264770" y="6347572"/>
            <a:ext cx="8747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9116604" y="5644099"/>
            <a:ext cx="2730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 값은 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justify-content-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between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C4A2881-4B2A-67EA-EACD-F8BF2323DB87}"/>
              </a:ext>
            </a:extLst>
          </p:cNvPr>
          <p:cNvCxnSpPr>
            <a:cxnSpLocks/>
          </p:cNvCxnSpPr>
          <p:nvPr/>
        </p:nvCxnSpPr>
        <p:spPr>
          <a:xfrm flipH="1">
            <a:off x="8264770" y="5905709"/>
            <a:ext cx="8747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4958862" y="3544638"/>
            <a:ext cx="2584938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662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w/ input group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06083" y="1260773"/>
            <a:ext cx="107052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&lt;form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class="input-group"&gt;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class="input-group-text" id="basic-addon1"&gt;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&lt;input type="text" class="form-control"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이름을 입력해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bg-body-secondary"&gt;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&lt;form class="container-fluid justify-content-start"&gt;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class="btn btn-outline-danger me-2" type="button"&gt;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큰 버튼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class="btn btn-sm btn-outline-primary" type="button"&gt;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작은 버튼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8369151" y="5051877"/>
            <a:ext cx="3008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와 입력을 위한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input group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과 다양한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을 함께 사용할 수 있다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2795954" y="1795142"/>
            <a:ext cx="1301262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6D1371-C5F8-67A3-6B91-D9578252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31" y="4412709"/>
            <a:ext cx="4163887" cy="2017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5F1A62-A33D-744C-B313-606CFD91C176}"/>
              </a:ext>
            </a:extLst>
          </p:cNvPr>
          <p:cNvSpPr/>
          <p:nvPr/>
        </p:nvSpPr>
        <p:spPr>
          <a:xfrm>
            <a:off x="1538655" y="3751886"/>
            <a:ext cx="738553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3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기초 예제 </a:t>
            </a:r>
            <a:r>
              <a:rPr lang="en-US" altLang="ko-KR" dirty="0"/>
              <a:t>1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005647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&lt;div class="container"&gt;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153" y="1480266"/>
            <a:ext cx="5005647" cy="4696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class="col-md-8"&gt;.col-md-8&lt;/div&gt;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class="col-md-6"&gt;.col-md-6&lt;/div&gt;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class="col-md-6"&gt;.col-md-6&lt;/div&gt;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js</a:t>
            </a:r>
            <a:r>
              <a:rPr lang="en-US" altLang="ko-KR" dirty="0"/>
              <a:t>/bootstrap.min.js"&gt;&lt;/script&gt;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8537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color theme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30823" y="1260773"/>
            <a:ext cx="115091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navbar-expand-lg bg-dark border-bottom border-body mb-3" data-bs-theme="dark"&gt;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href="https://home.sch.ac.kr/sch/03/010208.jsp"&gt;SCH 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class="navbar-toggler" type="button" data-bs-toggle="collapse"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class="collapse navbar-collapse" id="navbarContent"&gt;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&lt;ul class="navbar-nav me-auto mb-2 mb-lg-0"&gt;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active"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학과소개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교수진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 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dropdown-toggle" href="#" role="button" data-bs-toggle="dropdown"&gt;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교육과정</a:t>
            </a: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4884126" y="1320237"/>
            <a:ext cx="910005" cy="244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28EF44-074A-2766-88EB-94B5F7C96BC4}"/>
              </a:ext>
            </a:extLst>
          </p:cNvPr>
          <p:cNvSpPr/>
          <p:nvPr/>
        </p:nvSpPr>
        <p:spPr>
          <a:xfrm>
            <a:off x="9359410" y="1326958"/>
            <a:ext cx="2290397" cy="244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50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color theme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30823" y="1260773"/>
            <a:ext cx="115091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&lt;ul class="dropdown-menu"&gt;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href="#"&gt;HTML5&lt;/a&gt;&lt;/li&gt;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href="#"&gt;CSS3&lt;/a&gt;&lt;/li&gt;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href="#"&gt;JavaScript&lt;/a&gt;&lt;/li&gt;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&lt;li&gt;&lt;hr class="dropdown-divider"&gt;&lt;/li&gt;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href="#"&gt;Bootstrap&lt;/a&gt;&lt;/li&gt;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disabled"&gt;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공사중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검색어를 입력해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btn-warning" type="submit"&gt;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15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color theme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30823" y="1260773"/>
            <a:ext cx="115091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bg-primary navbar-expand-lg mb-3" data-bs-theme="dark"&gt;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href="https://home.sch.ac.kr/sch/03/010208.jsp"&gt;SCH 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class="navbar-toggler" type="button" data-bs-toggle="collapse"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class="collapse navbar-collapse" id="navbarContent"&gt;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&lt;ul class="navbar-nav me-auto mb-2 mb-lg-0"&gt;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active"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학과소개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교수진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 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dropdown-toggle" href="#" role="button" data-bs-toggle="dropdown"&gt;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교육과정</a:t>
            </a: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FBCACA-1332-1FA0-80D1-837AECB0048B}"/>
              </a:ext>
            </a:extLst>
          </p:cNvPr>
          <p:cNvSpPr/>
          <p:nvPr/>
        </p:nvSpPr>
        <p:spPr>
          <a:xfrm>
            <a:off x="3028949" y="1326958"/>
            <a:ext cx="1226528" cy="244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D45F1-1B7B-DE52-2A29-656244BE41B0}"/>
              </a:ext>
            </a:extLst>
          </p:cNvPr>
          <p:cNvSpPr/>
          <p:nvPr/>
        </p:nvSpPr>
        <p:spPr>
          <a:xfrm>
            <a:off x="6800848" y="1326958"/>
            <a:ext cx="2290397" cy="244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29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color theme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30823" y="1260773"/>
            <a:ext cx="115091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&lt;ul class="dropdown-menu"&gt;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href="#"&gt;HTML5&lt;/a&gt;&lt;/li&gt;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href="#"&gt;CSS3&lt;/a&gt;&lt;/li&gt;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href="#"&gt;JavaScript&lt;/a&gt;&lt;/li&gt;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&lt;li&gt;&lt;hr class="dropdown-divider"&gt;&lt;/li&gt;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href="#"&gt;Bootstrap&lt;/a&gt;&lt;/li&gt;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disabled"&gt;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공사중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검색어를 입력해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btn-light" type="submit"&gt;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18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color theme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30823" y="1260773"/>
            <a:ext cx="115091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navbar-expand-lg" style="background-color: yellowgreen;"&gt;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href="https://home.sch.ac.kr/sch/03/010208.jsp"&gt;SCH 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class="navbar-toggler" type="button" data-bs-toggle="collapse"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class="collapse navbar-collapse" id="navbarContent"&gt;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&lt;ul class="navbar-nav me-auto mb-2 mb-lg-0"&gt;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active"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학과소개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교수진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 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dropdown-toggle" href="#" role="button" data-bs-toggle="dropdown"&gt;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교육과정</a:t>
            </a: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D45F1-1B7B-DE52-2A29-656244BE41B0}"/>
              </a:ext>
            </a:extLst>
          </p:cNvPr>
          <p:cNvSpPr/>
          <p:nvPr/>
        </p:nvSpPr>
        <p:spPr>
          <a:xfrm>
            <a:off x="5646128" y="1318166"/>
            <a:ext cx="3629757" cy="244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863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color theme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30823" y="1260773"/>
            <a:ext cx="1150913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&lt;ul class="dropdown-menu"&gt;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href="#"&gt;HTML5&lt;/a&gt;&lt;/li&gt;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href="#"&gt;CSS3&lt;/a&gt;&lt;/li&gt;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href="#"&gt;JavaScript&lt;/a&gt;&lt;/li&gt;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&lt;li&gt;&lt;hr class="dropdown-divider"&gt;&lt;/li&gt;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&lt;li&gt;&lt;a class="dropdown-item" href="#"&gt;Bootstrap&lt;/a&gt;&lt;/li&gt;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&lt;a class="nav-link disabled"&gt;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공사중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검색어를 입력해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btn-danger" type="submit"&gt;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endParaRPr lang="en-US" altLang="ko-KR" sz="1600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192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100">
                <a:solidFill>
                  <a:srgbClr val="FFFFFF"/>
                </a:solidFill>
              </a:rPr>
              <a:t>컴퍼넌트</a:t>
            </a:r>
            <a:r>
              <a:rPr lang="en-US" altLang="ko-KR" sz="3100">
                <a:solidFill>
                  <a:srgbClr val="FFFFFF"/>
                </a:solidFill>
              </a:rPr>
              <a:t> – navbar color theme (</a:t>
            </a:r>
            <a:r>
              <a:rPr lang="ko-KR" altLang="en-US" sz="3100">
                <a:solidFill>
                  <a:srgbClr val="FFFFFF"/>
                </a:solidFill>
              </a:rPr>
              <a:t>계속</a:t>
            </a:r>
            <a:r>
              <a:rPr lang="en-US" altLang="ko-KR" sz="310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A5516A-0831-4B78-52C0-603C2185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7" y="2831918"/>
            <a:ext cx="7257061" cy="27032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3B4249-5D53-751B-F5CA-81E27E2C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502" y="2184629"/>
            <a:ext cx="2638568" cy="399783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CA6EE-1A80-927E-C143-0FFE7530DEC3}"/>
              </a:ext>
            </a:extLst>
          </p:cNvPr>
          <p:cNvSpPr txBox="1"/>
          <p:nvPr/>
        </p:nvSpPr>
        <p:spPr>
          <a:xfrm>
            <a:off x="4079205" y="5980948"/>
            <a:ext cx="290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default light navbar theme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E1E054-057A-76A1-7813-994C7EB8FB75}"/>
              </a:ext>
            </a:extLst>
          </p:cNvPr>
          <p:cNvCxnSpPr>
            <a:cxnSpLocks/>
          </p:cNvCxnSpPr>
          <p:nvPr/>
        </p:nvCxnSpPr>
        <p:spPr>
          <a:xfrm flipV="1">
            <a:off x="6914541" y="5654566"/>
            <a:ext cx="2073961" cy="480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8C642D-4C3B-C69D-5D13-9C9026278B3C}"/>
              </a:ext>
            </a:extLst>
          </p:cNvPr>
          <p:cNvCxnSpPr>
            <a:cxnSpLocks/>
          </p:cNvCxnSpPr>
          <p:nvPr/>
        </p:nvCxnSpPr>
        <p:spPr>
          <a:xfrm flipH="1" flipV="1">
            <a:off x="5531232" y="5371982"/>
            <a:ext cx="302009" cy="6089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2869AE-C254-CA3F-BE69-2A64BC6A1CB4}"/>
              </a:ext>
            </a:extLst>
          </p:cNvPr>
          <p:cNvSpPr txBox="1"/>
          <p:nvPr/>
        </p:nvSpPr>
        <p:spPr>
          <a:xfrm>
            <a:off x="3306694" y="1797963"/>
            <a:ext cx="389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dark navbar theme - </a:t>
            </a:r>
            <a:r>
              <a:rPr lang="en-US" altLang="ko-KR" sz="1400" b="0" i="0">
                <a:solidFill>
                  <a:srgbClr val="D63384"/>
                </a:solidFill>
                <a:effectLst/>
                <a:latin typeface="SFMono-Regular"/>
              </a:rPr>
              <a:t>data-bs-theme="dark"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F7F97AD-F90B-A9C8-4BF7-7E9885C37C7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914900" y="2105740"/>
            <a:ext cx="338897" cy="18068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6314523-6538-A01F-87D7-6DC7414B967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253797" y="2105740"/>
            <a:ext cx="152400" cy="2431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33A4F39-84F1-A783-B42E-62E18B487921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253797" y="2105740"/>
            <a:ext cx="3713456" cy="11210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267F20D-B778-631E-69DB-EBB73066CAE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253797" y="2105740"/>
            <a:ext cx="3713456" cy="22321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9698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placement </a:t>
            </a:r>
            <a:r>
              <a:rPr lang="ko-KR" altLang="en-US"/>
              <a:t>예제</a:t>
            </a:r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06083" y="1260773"/>
            <a:ext cx="10705255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class="container" style="border:1px dotted red;"&gt;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&lt;nav class="navbar bg-body-secondary"&gt;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&lt;a class="navbar-brand" href="#"&gt;Default position&lt;/a&gt;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 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&lt;/nav&gt;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7972874" y="4555376"/>
            <a:ext cx="3211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기본 위치는 부모 요소의 상단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- g-0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을 적용하면 좌우의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gutter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가</a:t>
            </a:r>
            <a:endParaRPr lang="en-US" altLang="ko-KR" sz="1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  사라짐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2561062" y="1765022"/>
            <a:ext cx="719033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211F0D-8066-9207-AE51-C5A7828C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51" y="3761433"/>
            <a:ext cx="5210902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03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placement </a:t>
            </a:r>
            <a:r>
              <a:rPr lang="ko-KR" altLang="en-US"/>
              <a:t>예제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0" y="1497043"/>
            <a:ext cx="10705255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&lt;nav class="navbar fixed-top bg-body-secondary"&gt;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&lt;a class="navbar-brand" href="#"&gt;Fixed top&lt;/a&gt;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&lt;nav class="navbar fixed-bottom bg-body-secondary"&gt;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&lt;a class="navbar-brand" href="#"&gt;Fixed bottom&lt;/a&gt;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8688541" y="4344356"/>
            <a:ext cx="2186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상단과 하단에 고정됨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2946955" y="1652530"/>
            <a:ext cx="119720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C30A2-3D42-C6AD-BB76-F1CF490C1D61}"/>
              </a:ext>
            </a:extLst>
          </p:cNvPr>
          <p:cNvSpPr/>
          <p:nvPr/>
        </p:nvSpPr>
        <p:spPr>
          <a:xfrm>
            <a:off x="2946955" y="3708217"/>
            <a:ext cx="156632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584C0E-062C-7696-D787-AF614A40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031" y="1506856"/>
            <a:ext cx="4339176" cy="272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853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placement </a:t>
            </a:r>
            <a:r>
              <a:rPr lang="ko-KR" altLang="en-US"/>
              <a:t>예제</a:t>
            </a:r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0" y="1497043"/>
            <a:ext cx="10705255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&lt;nav class="navbar fixed-top bg-body-secondary"&gt;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&lt;a class="navbar-brand" href="#"&gt;Fixed top&lt;/a&gt;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&lt;/nav&gt;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&lt;nav class="navbar fixed-bottom bg-body-secondary"&gt;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&lt;a class="navbar-brand" href="#"&gt;Fixed bottom&lt;/a&gt;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8688541" y="4344356"/>
            <a:ext cx="2186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상단과 하단에 고정됨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2946955" y="1652530"/>
            <a:ext cx="1197206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C30A2-3D42-C6AD-BB76-F1CF490C1D61}"/>
              </a:ext>
            </a:extLst>
          </p:cNvPr>
          <p:cNvSpPr/>
          <p:nvPr/>
        </p:nvSpPr>
        <p:spPr>
          <a:xfrm>
            <a:off x="2946955" y="3708217"/>
            <a:ext cx="156632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0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col 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454" y="1690688"/>
            <a:ext cx="4798914" cy="1872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4641370"/>
            <a:ext cx="11223585" cy="1911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191" y="1622579"/>
            <a:ext cx="231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낮은 해상도 경우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191" y="4165211"/>
            <a:ext cx="231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높은 해상도 경우</a:t>
            </a:r>
          </a:p>
        </p:txBody>
      </p:sp>
    </p:spTree>
    <p:extLst>
      <p:ext uri="{BB962C8B-B14F-4D97-AF65-F5344CB8AC3E}">
        <p14:creationId xmlns:p14="http://schemas.microsoft.com/office/powerpoint/2010/main" val="9538388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D0E90D-1536-D247-5AE8-3B586D1F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756" y="1203671"/>
            <a:ext cx="4940590" cy="24350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placement </a:t>
            </a:r>
            <a:r>
              <a:rPr lang="ko-KR" altLang="en-US"/>
              <a:t>예제</a:t>
            </a:r>
            <a:r>
              <a:rPr lang="en-US" altLang="ko-KR"/>
              <a:t>3 </a:t>
            </a:r>
            <a:r>
              <a:rPr lang="ko-KR" altLang="en-US"/>
              <a:t>결과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6843291" y="2246143"/>
            <a:ext cx="3839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상단까지 스크롤되어도 상단에 고정되어 표시된다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98A9B-378A-C3D2-A5DD-2220BD8A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38" y="1203671"/>
            <a:ext cx="4207193" cy="5167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97AE27-6D04-41D4-C242-6B22636D6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56" y="3862907"/>
            <a:ext cx="4940590" cy="2435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431756-637D-811D-E1B7-0A16721DCCA7}"/>
              </a:ext>
            </a:extLst>
          </p:cNvPr>
          <p:cNvSpPr txBox="1"/>
          <p:nvPr/>
        </p:nvSpPr>
        <p:spPr>
          <a:xfrm>
            <a:off x="6910403" y="5953684"/>
            <a:ext cx="3814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하단까지 스크롤되어도 하단에 고정되어 표시된다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A07D277-4354-50ED-8627-99A8B15F365F}"/>
              </a:ext>
            </a:extLst>
          </p:cNvPr>
          <p:cNvSpPr/>
          <p:nvPr/>
        </p:nvSpPr>
        <p:spPr>
          <a:xfrm>
            <a:off x="5590074" y="2384642"/>
            <a:ext cx="191820" cy="285844"/>
          </a:xfrm>
          <a:prstGeom prst="rightArrow">
            <a:avLst/>
          </a:prstGeom>
          <a:noFill/>
          <a:ln>
            <a:solidFill>
              <a:srgbClr val="0D6E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EE70F2-C65F-7D38-82C7-3277504BCBCF}"/>
              </a:ext>
            </a:extLst>
          </p:cNvPr>
          <p:cNvSpPr/>
          <p:nvPr/>
        </p:nvSpPr>
        <p:spPr>
          <a:xfrm>
            <a:off x="5590074" y="4937515"/>
            <a:ext cx="191820" cy="285844"/>
          </a:xfrm>
          <a:prstGeom prst="rightArrow">
            <a:avLst/>
          </a:prstGeom>
          <a:noFill/>
          <a:ln>
            <a:solidFill>
              <a:srgbClr val="0D6E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52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scrolling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70878" y="1563960"/>
            <a:ext cx="1189713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&lt;nav class="navbar navbar-expand-lg bg-body-secondary"&gt;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&lt;a class="navbar-brand" href="https://home.sch.ac.kr/sch/03/010208.jsp"&gt;SCH IoT&lt;/a&gt;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&lt;button class="navbar-toggler" type="button" data-bs-toggle="collapse" data-bs-target="#navbarContent"&gt;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&lt;div class="collapse navbar-collapse" id="navbarContent"&gt;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&lt;ul class="navbar-nav me-auto mb-2 mb-lg-0 navbar-nav-scroll" style="--bs-scroll-height: 80px;"&gt;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&lt;a class="nav-link active" href="#"&gt;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학과소개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&lt;a class="nav-link" href="#"&gt;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교수진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&lt;li class="nav-item dropdown"&gt;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&lt;a class="nav-link dropdown-toggle" href="#" role="button" data-bs-toggle="dropdown"&gt;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교육과정</a:t>
            </a:r>
          </a:p>
          <a:p>
            <a:r>
              <a:rPr lang="ko-KR" altLang="en-US" sz="1500" b="0"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&lt;/a&gt;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4285456" y="5756506"/>
            <a:ext cx="267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scroll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동작을 할 수 있도록 스크롤 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바를 표시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5759930" y="3209213"/>
            <a:ext cx="1843505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6358-FB76-9AB9-C7C2-467CA4346102}"/>
              </a:ext>
            </a:extLst>
          </p:cNvPr>
          <p:cNvSpPr txBox="1"/>
          <p:nvPr/>
        </p:nvSpPr>
        <p:spPr>
          <a:xfrm>
            <a:off x="8405499" y="5756506"/>
            <a:ext cx="267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스크롤 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바의 높이를 지정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0AE2F0B-3C6F-3FEE-2365-A3B1C1E691B8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9469608" y="3513588"/>
            <a:ext cx="271859" cy="2242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5C4A0-D6E6-B6EC-C654-3A71E6AA6673}"/>
              </a:ext>
            </a:extLst>
          </p:cNvPr>
          <p:cNvSpPr/>
          <p:nvPr/>
        </p:nvSpPr>
        <p:spPr>
          <a:xfrm>
            <a:off x="7727878" y="3209213"/>
            <a:ext cx="3483460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E1D1A7-D5BF-EBCE-4911-7D4A3B3FA718}"/>
              </a:ext>
            </a:extLst>
          </p:cNvPr>
          <p:cNvCxnSpPr>
            <a:cxnSpLocks/>
          </p:cNvCxnSpPr>
          <p:nvPr/>
        </p:nvCxnSpPr>
        <p:spPr>
          <a:xfrm flipV="1">
            <a:off x="5621423" y="3513588"/>
            <a:ext cx="1148295" cy="2242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80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scrolling </a:t>
            </a:r>
            <a:r>
              <a:rPr lang="ko-KR" altLang="en-US"/>
              <a:t>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-209534" y="1136925"/>
            <a:ext cx="10705255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&lt;ul class="dropdown-menu"&gt;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  &lt;li&gt;&lt;a class="dropdown-item" href="#"&gt;HTML5&lt;/a&gt;&lt;/li&gt;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  &lt;li&gt;&lt;a class="dropdown-item" href="#"&gt;CSS3&lt;/a&gt;&lt;/li&gt;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  &lt;li&gt;&lt;a class="dropdown-item" href="#"&gt;JavaScript&lt;/a&gt;&lt;/li&gt;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  &lt;li&gt;&lt;hr class="dropdown-divider"&gt;&lt;/li&gt;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  &lt;li&gt;&lt;a class="dropdown-item" href="#"&gt;Bootstrap&lt;/a&gt;&lt;/li&gt;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&lt;/ul&gt;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&lt;li class="nav-item"&gt;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  &lt;a class="nav-link disabled"&gt;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공사중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&lt;/li&gt;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&lt;form class="d-flex" role="search"&gt;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  &lt;input class="form-control me-2" type="search" placeholder="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검색어를 입력해 주세요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500" b="0">
              <a:effectLst/>
              <a:latin typeface="Consolas" panose="020B0609020204030204" pitchFamily="49" charset="0"/>
            </a:endParaRPr>
          </a:p>
          <a:p>
            <a:r>
              <a:rPr lang="ko-KR" altLang="en-US" sz="15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&lt;button class="btn btn-primary" type="submit"&gt;</a:t>
            </a:r>
            <a:r>
              <a:rPr lang="ko-KR" altLang="en-US" sz="1500" b="0">
                <a:effectLst/>
                <a:latin typeface="Consolas" panose="020B0609020204030204" pitchFamily="49" charset="0"/>
              </a:rPr>
              <a:t>검색</a:t>
            </a:r>
            <a:r>
              <a:rPr lang="en-US" altLang="ko-KR" sz="15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  &lt;/form&gt;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500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8167688" y="5167312"/>
            <a:ext cx="335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스크롤 바가 지정된 높이 많큼 표시됨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66C3A-8B11-6A35-97CD-B6EC7159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810" y="1242474"/>
            <a:ext cx="3524459" cy="270302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6A5518-13DB-AC2B-2D8C-8533CD4BEF1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846427" y="2703443"/>
            <a:ext cx="1678739" cy="24638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441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5A9B17C-F4E4-1768-E757-BB779E75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12" y="4332950"/>
            <a:ext cx="3646622" cy="24044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external content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70878" y="1563960"/>
            <a:ext cx="118971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class="collapse text-center" id="navbarExtContent" data-bs-theme="dark"&gt;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class="bg-dark p-5"&gt;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&lt;h5 class="text-body-emphasis h3"&gt;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삼가 조의를 표합니다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.&lt;/h5&gt;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&lt;span class="text-body-secondary"&gt;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모든 전쟁을 반대합니다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&lt;nav class="navbar navbar-dark bg-dark"&gt;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class="navbar-toggler" type="button" data-bs-toggle="collapse"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data-bs-target="#navbarExtContent"&gt;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8360788" y="2673076"/>
            <a:ext cx="267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.navbar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외부의 콘텐츠를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할 수 있습니다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1226190" y="3798466"/>
            <a:ext cx="3778850" cy="27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6358-FB76-9AB9-C7C2-467CA4346102}"/>
              </a:ext>
            </a:extLst>
          </p:cNvPr>
          <p:cNvSpPr txBox="1"/>
          <p:nvPr/>
        </p:nvSpPr>
        <p:spPr>
          <a:xfrm>
            <a:off x="8405499" y="5756506"/>
            <a:ext cx="267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스크롤 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바의 높이를 지정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5C4A0-D6E6-B6EC-C654-3A71E6AA6673}"/>
              </a:ext>
            </a:extLst>
          </p:cNvPr>
          <p:cNvSpPr/>
          <p:nvPr/>
        </p:nvSpPr>
        <p:spPr>
          <a:xfrm>
            <a:off x="4453840" y="1585385"/>
            <a:ext cx="2398905" cy="295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8A16DC-DA1B-41D1-9C34-F171281C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101" y="4332950"/>
            <a:ext cx="3646622" cy="240444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58FCCEF-76DF-9A53-12B0-318EBA42BE74}"/>
              </a:ext>
            </a:extLst>
          </p:cNvPr>
          <p:cNvSpPr/>
          <p:nvPr/>
        </p:nvSpPr>
        <p:spPr>
          <a:xfrm>
            <a:off x="6622207" y="5344523"/>
            <a:ext cx="191820" cy="285844"/>
          </a:xfrm>
          <a:prstGeom prst="rightArrow">
            <a:avLst/>
          </a:prstGeom>
          <a:noFill/>
          <a:ln>
            <a:solidFill>
              <a:srgbClr val="0D6E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359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offcanvas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70878" y="1563960"/>
            <a:ext cx="1189713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 &lt;nav class="navbar bg-body-secondary fixed-top"&gt;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class="container-fluid"&gt;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&lt;a class="navbar-brand" href="https://home.sch.ac.kr/sch/03/010208.jsp"&gt;SCH IoT&lt;/a&gt;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&lt;button class="navbar-toggler" type="button" data-bs-toggle="offcanvas"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data-bs-target="#navbarContent"&gt;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&lt;span class="navbar-toggler-icon"&gt;&lt;/span&gt;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&lt;div class="offcanvas offcanvas-end" tabindex="-1" id="navbarContent"&gt;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&lt;div class="offcanvas-header"&gt;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&lt;h5 class="offcanvas-title" id="offcanvasNavbarLabel"&gt;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사물인터넷학과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&lt;/h5&gt;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&lt;button type="button" class="btn-close" data-bs-dismiss="offcanvas"&gt;&lt;/button&gt;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&lt;div class="offcanvas-body"&gt;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&lt;ul class="navbar-nav flex-grow-1 pe-3"&gt;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&lt;a class="nav-link active"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학과소개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&lt;a class="nav-link" href="#"&gt;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교수진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&lt;/li&gt;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14F738-B85D-541A-CDFB-A507E8397324}"/>
              </a:ext>
            </a:extLst>
          </p:cNvPr>
          <p:cNvSpPr/>
          <p:nvPr/>
        </p:nvSpPr>
        <p:spPr>
          <a:xfrm>
            <a:off x="6096000" y="2331517"/>
            <a:ext cx="2968869" cy="27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5C4A0-D6E6-B6EC-C654-3A71E6AA6673}"/>
              </a:ext>
            </a:extLst>
          </p:cNvPr>
          <p:cNvSpPr/>
          <p:nvPr/>
        </p:nvSpPr>
        <p:spPr>
          <a:xfrm>
            <a:off x="4919995" y="1595084"/>
            <a:ext cx="1076360" cy="295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82FEE8-FF77-5256-43A7-7C7D4144CEBC}"/>
              </a:ext>
            </a:extLst>
          </p:cNvPr>
          <p:cNvSpPr/>
          <p:nvPr/>
        </p:nvSpPr>
        <p:spPr>
          <a:xfrm>
            <a:off x="1650023" y="3289226"/>
            <a:ext cx="3537439" cy="27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C9B57-BA1C-2DD8-7AF0-D8C7193A60F4}"/>
              </a:ext>
            </a:extLst>
          </p:cNvPr>
          <p:cNvSpPr/>
          <p:nvPr/>
        </p:nvSpPr>
        <p:spPr>
          <a:xfrm>
            <a:off x="1916724" y="3568773"/>
            <a:ext cx="2848707" cy="27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D6523-0055-632C-545B-DF2BD60533B4}"/>
              </a:ext>
            </a:extLst>
          </p:cNvPr>
          <p:cNvSpPr/>
          <p:nvPr/>
        </p:nvSpPr>
        <p:spPr>
          <a:xfrm>
            <a:off x="1881557" y="4535079"/>
            <a:ext cx="2681652" cy="279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D8075-BD06-6A3B-3375-2CF3981FF33B}"/>
              </a:ext>
            </a:extLst>
          </p:cNvPr>
          <p:cNvSpPr/>
          <p:nvPr/>
        </p:nvSpPr>
        <p:spPr>
          <a:xfrm>
            <a:off x="1916724" y="3853996"/>
            <a:ext cx="2769576" cy="235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48CB61-993B-AF9B-8B58-ED615F99D5D7}"/>
              </a:ext>
            </a:extLst>
          </p:cNvPr>
          <p:cNvSpPr/>
          <p:nvPr/>
        </p:nvSpPr>
        <p:spPr>
          <a:xfrm>
            <a:off x="4018085" y="4084025"/>
            <a:ext cx="5046784" cy="235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64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offcanvas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70878" y="1097969"/>
            <a:ext cx="11897139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&lt;li class="nav-item 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&lt;a class="nav-link dropdown-toggle" href="#" role="button" data-bs-toggle="dropdown"&gt;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 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교육과정</a:t>
            </a: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&lt;ul class="dropdown-menu"&gt;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  &lt;li&gt;&lt;a class="dropdown-item" href="#"&gt;HTML5&lt;/a&gt;&lt;/li&gt;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  &lt;li&gt;&lt;a class="dropdown-item" href="#"&gt;CSS3&lt;/a&gt;&lt;/li&gt;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  &lt;li&gt;&lt;a class="dropdown-item" href="#"&gt;JavaScript&lt;/a&gt;&lt;/li&gt;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  &lt;li&gt;&lt;hr class="dropdown-divider"&gt;&lt;/li&gt;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  &lt;li&gt;&lt;a class="dropdown-item" href="#"&gt;Bootstrap&lt;/a&gt;&lt;/li&gt;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&lt;li class="nav-item"&gt;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  &lt;a class="nav-link disabled"&gt;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공사중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&lt;/a&gt;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  &lt;/li&gt;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&lt;form class="d-flex" role="search"&gt;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  &lt;input class="form-control me-2" type="search" placeholder="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검색어를 입력해 주세요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&lt;button class="btn btn-primary" type="submit"&gt;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검색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&lt;/form&gt;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&lt;/nav&gt;</a:t>
            </a:r>
          </a:p>
        </p:txBody>
      </p:sp>
    </p:spTree>
    <p:extLst>
      <p:ext uri="{BB962C8B-B14F-4D97-AF65-F5344CB8AC3E}">
        <p14:creationId xmlns:p14="http://schemas.microsoft.com/office/powerpoint/2010/main" val="34315666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navbar offcanvas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8E85D-FB11-06FA-AE67-F4E2F1EB1991}"/>
              </a:ext>
            </a:extLst>
          </p:cNvPr>
          <p:cNvSpPr txBox="1"/>
          <p:nvPr/>
        </p:nvSpPr>
        <p:spPr>
          <a:xfrm>
            <a:off x="695737" y="3167390"/>
            <a:ext cx="2871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toggle icon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을 클릭하면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offcanvas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메뉴바가 나타난다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6358-FB76-9AB9-C7C2-467CA4346102}"/>
              </a:ext>
            </a:extLst>
          </p:cNvPr>
          <p:cNvSpPr txBox="1"/>
          <p:nvPr/>
        </p:nvSpPr>
        <p:spPr>
          <a:xfrm>
            <a:off x="424491" y="5253819"/>
            <a:ext cx="3142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offcanvas-end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대신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offcanvas-start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클래스를 사용하면 왼쪽에서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offcanvas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메뉴바가 나타난다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83C78C-48C2-747F-B754-04ADBC751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7" y="1346614"/>
            <a:ext cx="2733263" cy="11542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76A5E3-130C-FF2A-0905-95CACEA7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13" y="1346614"/>
            <a:ext cx="3835977" cy="4783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D9FDE5-5A31-C5F1-60A5-C8098F0E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35" y="1346614"/>
            <a:ext cx="3835978" cy="478351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521E49-EEE4-C44C-4D82-3CACD4B7E4F7}"/>
              </a:ext>
            </a:extLst>
          </p:cNvPr>
          <p:cNvCxnSpPr>
            <a:cxnSpLocks/>
          </p:cNvCxnSpPr>
          <p:nvPr/>
        </p:nvCxnSpPr>
        <p:spPr>
          <a:xfrm flipV="1">
            <a:off x="2853925" y="2197065"/>
            <a:ext cx="320151" cy="970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16201EB-FA6B-6504-84CF-2E173102D03F}"/>
              </a:ext>
            </a:extLst>
          </p:cNvPr>
          <p:cNvCxnSpPr>
            <a:cxnSpLocks/>
          </p:cNvCxnSpPr>
          <p:nvPr/>
        </p:nvCxnSpPr>
        <p:spPr>
          <a:xfrm flipV="1">
            <a:off x="2853925" y="3097823"/>
            <a:ext cx="2895276" cy="69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9E3621-4BF1-D931-D5C2-D962F3A69AA9}"/>
              </a:ext>
            </a:extLst>
          </p:cNvPr>
          <p:cNvCxnSpPr>
            <a:cxnSpLocks/>
          </p:cNvCxnSpPr>
          <p:nvPr/>
        </p:nvCxnSpPr>
        <p:spPr>
          <a:xfrm flipV="1">
            <a:off x="3525383" y="3429000"/>
            <a:ext cx="5662579" cy="21633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839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carousel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47430" y="1216830"/>
            <a:ext cx="1189713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id="carouselEx" class="carousel slide"&gt;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&lt;div class="carousel-inner"&gt;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class="carousel-item active"&gt;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&lt;img src="rose-free.jpg" class="d-block w-100" alt="No image"&gt;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class="carousel-item"&gt;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&lt;img src="marigold-free.jpg" class="d-block w-100" alt="No image"&gt;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class="carousel-item"&gt;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&lt;img src="tulips-free.jpg" class="d-block w-100" alt="No image"&gt;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class="carousel-item"&gt;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&lt;img src="anemone-free.jpg" class="d-block w-100" alt="No image"&gt;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&lt;button class="carousel-control-prev" type="button" data-bs-target="#carouselEx" data-bs-slide="prev"&gt;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&lt;span class="carousel-control-prev-icon"&gt;&lt;/span&gt;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&lt;span class="visually-hidden"&gt;Previous&lt;/span&gt;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&lt;button class="carousel-control-next" type="button" data-bs-target="#carouselEx" data-bs-slide="next"&gt;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&lt;span class="carousel-control-next-icon"&gt;&lt;/span&gt;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&lt;span class="visually-hidden"&gt;Next&lt;/span&gt;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5C4A0-D6E6-B6EC-C654-3A71E6AA6673}"/>
              </a:ext>
            </a:extLst>
          </p:cNvPr>
          <p:cNvSpPr/>
          <p:nvPr/>
        </p:nvSpPr>
        <p:spPr>
          <a:xfrm>
            <a:off x="2684203" y="1258137"/>
            <a:ext cx="2204320" cy="223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16C4BD-933E-A1AA-9D5F-FA7522C776AE}"/>
              </a:ext>
            </a:extLst>
          </p:cNvPr>
          <p:cNvSpPr/>
          <p:nvPr/>
        </p:nvSpPr>
        <p:spPr>
          <a:xfrm>
            <a:off x="1268643" y="1475745"/>
            <a:ext cx="2204320" cy="223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754CAE-B457-A5A8-8CE5-397781EE4DB3}"/>
              </a:ext>
            </a:extLst>
          </p:cNvPr>
          <p:cNvSpPr/>
          <p:nvPr/>
        </p:nvSpPr>
        <p:spPr>
          <a:xfrm>
            <a:off x="1582042" y="4461348"/>
            <a:ext cx="2919619" cy="223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2AFB44-A7D1-ECF6-4C23-A3C30B60D50B}"/>
              </a:ext>
            </a:extLst>
          </p:cNvPr>
          <p:cNvSpPr/>
          <p:nvPr/>
        </p:nvSpPr>
        <p:spPr>
          <a:xfrm>
            <a:off x="1582042" y="5311950"/>
            <a:ext cx="2919619" cy="223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6F405-0575-FF93-A703-9F2BDD7DB74E}"/>
              </a:ext>
            </a:extLst>
          </p:cNvPr>
          <p:cNvSpPr txBox="1"/>
          <p:nvPr/>
        </p:nvSpPr>
        <p:spPr>
          <a:xfrm>
            <a:off x="8052222" y="1150614"/>
            <a:ext cx="2871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carousel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을 이미지나 텍스트의 슬라이드를 가로 슬라이드쇼 형태로 표시하는 컴퍼넌트이다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237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/>
              <a:t>컴퍼넌트</a:t>
            </a:r>
            <a:r>
              <a:rPr lang="en-US" altLang="ko-KR" sz="5400"/>
              <a:t> – carousel (</a:t>
            </a:r>
            <a:r>
              <a:rPr lang="ko-KR" altLang="en-US" sz="5400"/>
              <a:t>계속</a:t>
            </a:r>
            <a:r>
              <a:rPr lang="en-US" altLang="ko-KR" sz="5400"/>
              <a:t>)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B8DDD5-5E64-84F1-E0A8-2EB5F87A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" y="2624734"/>
            <a:ext cx="2832069" cy="2626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59A1A8-E8F4-B98C-63EC-F2B6F066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938" y="2624734"/>
            <a:ext cx="2832069" cy="26267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96D81D-EADA-C94D-A178-F04E46ED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93" y="2624734"/>
            <a:ext cx="2832069" cy="26267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035F02-EE5F-308B-9E9E-60E86F93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97" y="2624734"/>
            <a:ext cx="2832069" cy="2626743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23998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92085-FEB4-CB1A-FF1A-5CF58BAB352E}"/>
              </a:ext>
            </a:extLst>
          </p:cNvPr>
          <p:cNvSpPr txBox="1"/>
          <p:nvPr/>
        </p:nvSpPr>
        <p:spPr>
          <a:xfrm>
            <a:off x="2590473" y="5627528"/>
            <a:ext cx="7008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‘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이전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‘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다음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‘ 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콘트롤을 클릭할 때마다 순서대로 이미지 변경된다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365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close</a:t>
            </a:r>
            <a:r>
              <a:rPr lang="ko-KR" altLang="en-US"/>
              <a:t> </a:t>
            </a:r>
            <a:r>
              <a:rPr lang="en-US" altLang="ko-KR"/>
              <a:t>button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47430" y="1216830"/>
            <a:ext cx="11897139" cy="3612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 m-5" style="border:1px solid blue;"&gt;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&lt;div class="mt-5" style="border:1px solid red;"&gt;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&lt;button type="button" class="btn-close"&gt;&lt;/button&gt;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&lt;button type="button" class="btn-close" disabled&gt;&lt;/button&gt; 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&lt;div class="mt-5 mb-5" data-bs-theme="dark" style="border:1px solid yellow; background-color: black;"&gt;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&lt;button type="button" class="btn-close"&gt;&lt;/button&gt;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&lt;button type="button" class="btn-close" disabled&gt;&lt;/button&gt;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73B20-0C6C-7DC2-0222-E15CEA53B1D8}"/>
              </a:ext>
            </a:extLst>
          </p:cNvPr>
          <p:cNvSpPr/>
          <p:nvPr/>
        </p:nvSpPr>
        <p:spPr>
          <a:xfrm>
            <a:off x="3153421" y="2307170"/>
            <a:ext cx="1717517" cy="203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C1405A-2DBF-BE36-A04D-925B5F9BE07E}"/>
              </a:ext>
            </a:extLst>
          </p:cNvPr>
          <p:cNvSpPr/>
          <p:nvPr/>
        </p:nvSpPr>
        <p:spPr>
          <a:xfrm>
            <a:off x="3030327" y="3269804"/>
            <a:ext cx="2042835" cy="203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658F6-DCE0-C210-E0E7-0EC3C8E33463}"/>
              </a:ext>
            </a:extLst>
          </p:cNvPr>
          <p:cNvSpPr txBox="1"/>
          <p:nvPr/>
        </p:nvSpPr>
        <p:spPr>
          <a:xfrm>
            <a:off x="3464773" y="5258040"/>
            <a:ext cx="281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닫기버튼이 흰색으로 표시된다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5316C9-5E56-5C69-D254-A9DE7BA2D39F}"/>
              </a:ext>
            </a:extLst>
          </p:cNvPr>
          <p:cNvSpPr/>
          <p:nvPr/>
        </p:nvSpPr>
        <p:spPr>
          <a:xfrm>
            <a:off x="4932485" y="2607130"/>
            <a:ext cx="835269" cy="203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416CC2-CAE4-188B-89A7-639AC3DD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033" y="4219572"/>
            <a:ext cx="4563020" cy="230914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29296A-8382-6515-2F18-E0E95AA6046F}"/>
              </a:ext>
            </a:extLst>
          </p:cNvPr>
          <p:cNvCxnSpPr>
            <a:cxnSpLocks/>
          </p:cNvCxnSpPr>
          <p:nvPr/>
        </p:nvCxnSpPr>
        <p:spPr>
          <a:xfrm>
            <a:off x="4089399" y="2534952"/>
            <a:ext cx="2737624" cy="3000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3C97FB-ADE6-5C34-DFC6-7F552D29A8B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350120" y="2810476"/>
            <a:ext cx="1691703" cy="27246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F879EC2-4D97-4EC2-889B-F22928CEAA2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051745" y="3473150"/>
            <a:ext cx="2849983" cy="2521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6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col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70246"/>
            <a:ext cx="5005647" cy="488731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pPr marL="0" indent="0">
              <a:buNone/>
            </a:pPr>
            <a:r>
              <a:rPr lang="en-US" altLang="ko-KR" dirty="0"/>
              <a:t>    &lt;title&gt;container vs container-fluid&lt;/title&gt;</a:t>
            </a:r>
          </a:p>
          <a:p>
            <a:pPr marL="0" indent="0">
              <a:buNone/>
            </a:pPr>
            <a:r>
              <a:rPr lang="en-US" altLang="ko-KR" dirty="0"/>
              <a:t>    &lt;style&gt;</a:t>
            </a:r>
          </a:p>
          <a:p>
            <a:pPr marL="0" indent="0">
              <a:buNone/>
            </a:pPr>
            <a:r>
              <a:rPr lang="en-US" altLang="ko-KR" dirty="0"/>
              <a:t>        .col {</a:t>
            </a:r>
          </a:p>
          <a:p>
            <a:pPr marL="0" indent="0">
              <a:buNone/>
            </a:pPr>
            <a:r>
              <a:rPr lang="en-US" altLang="ko-KR" dirty="0"/>
              <a:t>          border: 1px solid red;</a:t>
            </a:r>
          </a:p>
          <a:p>
            <a:pPr marL="0" indent="0">
              <a:buNone/>
            </a:pPr>
            <a:r>
              <a:rPr lang="en-US" altLang="ko-KR" dirty="0"/>
              <a:t>          padding: 10px;</a:t>
            </a:r>
          </a:p>
          <a:p>
            <a:pPr marL="0" indent="0">
              <a:buNone/>
            </a:pPr>
            <a:r>
              <a:rPr lang="en-US" altLang="ko-KR" dirty="0"/>
              <a:t>          margin: 4px 0px;</a:t>
            </a:r>
          </a:p>
          <a:p>
            <a:pPr marL="0" indent="0">
              <a:buNone/>
            </a:pPr>
            <a:r>
              <a:rPr lang="en-US" altLang="ko-KR" dirty="0"/>
              <a:t>        }</a:t>
            </a:r>
          </a:p>
          <a:p>
            <a:pPr marL="0" indent="0">
              <a:buNone/>
            </a:pPr>
            <a:r>
              <a:rPr lang="en-US" altLang="ko-KR" dirty="0"/>
              <a:t>        .row{</a:t>
            </a:r>
          </a:p>
          <a:p>
            <a:pPr marL="0" indent="0">
              <a:buNone/>
            </a:pPr>
            <a:r>
              <a:rPr lang="en-US" altLang="ko-KR" dirty="0"/>
              <a:t>          margin-bottom: 4px;</a:t>
            </a:r>
          </a:p>
          <a:p>
            <a:pPr marL="0" indent="0">
              <a:buNone/>
            </a:pPr>
            <a:r>
              <a:rPr lang="en-US" altLang="ko-KR" dirty="0"/>
              <a:t>          margin-top: 4px;</a:t>
            </a:r>
          </a:p>
          <a:p>
            <a:pPr marL="0" indent="0">
              <a:buNone/>
            </a:pPr>
            <a:r>
              <a:rPr lang="en-US" altLang="ko-KR" dirty="0"/>
              <a:t>        }</a:t>
            </a:r>
          </a:p>
          <a:p>
            <a:pPr marL="0" indent="0">
              <a:buNone/>
            </a:pPr>
            <a:r>
              <a:rPr lang="en-US" altLang="ko-KR" dirty="0"/>
              <a:t>    &lt;/style&gt;</a:t>
            </a: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153" y="1480266"/>
            <a:ext cx="5005647" cy="4696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&lt;div class="container"&gt;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 col-lg-1"&gt;col  col-lg-1&lt;/div&gt;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 col-lg-2"&gt;col  col-lg-2&lt;/div&gt;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 col-lg-4"&gt;col  col-lg-4&lt;/div&gt;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 col-lg-5"&gt;col  col-lg-5&lt;/div&gt;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&lt;/div&gt;</a:t>
            </a:r>
          </a:p>
          <a:p>
            <a:pPr marL="0" indent="0">
              <a:buNone/>
            </a:pPr>
            <a:r>
              <a:rPr lang="en-US" altLang="ko-KR" dirty="0"/>
              <a:t>    &lt;script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js</a:t>
            </a:r>
            <a:r>
              <a:rPr lang="en-US" altLang="ko-KR" dirty="0"/>
              <a:t>/bootstrap.min.js"&gt;&lt;/script&gt;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7578819" y="3647567"/>
            <a:ext cx="985010" cy="981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  <a:stCxn id="8" idx="1"/>
          </p:cNvCxnSpPr>
          <p:nvPr/>
        </p:nvCxnSpPr>
        <p:spPr>
          <a:xfrm flipH="1">
            <a:off x="8097170" y="3034243"/>
            <a:ext cx="1401499" cy="5622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98669" y="2557189"/>
            <a:ext cx="2199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너비가 균등하게 </a:t>
            </a:r>
            <a:r>
              <a:rPr lang="ko-KR" altLang="en-US" sz="1400">
                <a:solidFill>
                  <a:srgbClr val="FF0000"/>
                </a:solidFill>
              </a:rPr>
              <a:t>배분되었다가 해상도가 </a:t>
            </a:r>
            <a:r>
              <a:rPr lang="en-US" altLang="ko-KR" sz="1400">
                <a:solidFill>
                  <a:srgbClr val="FF0000"/>
                </a:solidFill>
              </a:rPr>
              <a:t>992px </a:t>
            </a:r>
            <a:r>
              <a:rPr lang="ko-KR" altLang="en-US" sz="1400">
                <a:solidFill>
                  <a:srgbClr val="FF0000"/>
                </a:solidFill>
              </a:rPr>
              <a:t>이상이면 </a:t>
            </a:r>
            <a:r>
              <a:rPr lang="en-US" altLang="ko-KR" sz="1400" dirty="0">
                <a:solidFill>
                  <a:srgbClr val="FF0000"/>
                </a:solidFill>
              </a:rPr>
              <a:t>1, 2, 4, 5</a:t>
            </a:r>
            <a:r>
              <a:rPr lang="ko-KR" altLang="en-US" sz="1400">
                <a:solidFill>
                  <a:srgbClr val="FF0000"/>
                </a:solidFill>
              </a:rPr>
              <a:t>로 너비가 </a:t>
            </a:r>
            <a:r>
              <a:rPr lang="ko-KR" altLang="en-US" sz="1400" dirty="0">
                <a:solidFill>
                  <a:srgbClr val="FF0000"/>
                </a:solidFill>
              </a:rPr>
              <a:t>배분됨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36628" y="2122518"/>
            <a:ext cx="353336" cy="981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989964" y="1549478"/>
            <a:ext cx="1401500" cy="5622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26562" y="1267799"/>
            <a:ext cx="219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모든 해상도에 대해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너비가 균등하게 배분됨</a:t>
            </a:r>
          </a:p>
        </p:txBody>
      </p:sp>
    </p:spTree>
    <p:extLst>
      <p:ext uri="{BB962C8B-B14F-4D97-AF65-F5344CB8AC3E}">
        <p14:creationId xmlns:p14="http://schemas.microsoft.com/office/powerpoint/2010/main" val="577742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컴퍼넌트</a:t>
            </a:r>
            <a:r>
              <a:rPr lang="en-US" altLang="ko-KR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breadcrumb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DBDE86A-5814-9B74-3CC6-5526DD61726E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200" b="0">
                <a:effectLst/>
              </a:rPr>
              <a:t>breadcrumb</a:t>
            </a:r>
            <a:r>
              <a:rPr lang="ko-KR" altLang="en-US" sz="2200" b="0">
                <a:effectLst/>
              </a:rPr>
              <a:t>는 </a:t>
            </a:r>
            <a:r>
              <a:rPr lang="en-US" altLang="ko-KR" sz="2200" b="0">
                <a:effectLst/>
              </a:rPr>
              <a:t>'</a:t>
            </a:r>
            <a:r>
              <a:rPr lang="ko-KR" altLang="en-US" sz="2200" b="0">
                <a:effectLst/>
              </a:rPr>
              <a:t>빵부스러기＇란 뜻인데 웹에서는 주로 웹페이지 상단 좌측에 자리해 유저가 웹사이트 내에서 어디에 있는지 알려주는 네비게이션 텍스트임</a:t>
            </a:r>
            <a:endParaRPr lang="en-US" altLang="ko-KR" sz="2200" b="0"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DDA68-782E-C8D4-FF06-90125197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9698"/>
            <a:ext cx="6903720" cy="529860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4F7389-0B6E-A088-A95B-02ABFF67B173}"/>
              </a:ext>
            </a:extLst>
          </p:cNvPr>
          <p:cNvSpPr/>
          <p:nvPr/>
        </p:nvSpPr>
        <p:spPr>
          <a:xfrm>
            <a:off x="5034773" y="2824734"/>
            <a:ext cx="1807461" cy="205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94ED18-B3F6-1F1B-4B70-7ECB3E1289D3}"/>
              </a:ext>
            </a:extLst>
          </p:cNvPr>
          <p:cNvCxnSpPr>
            <a:cxnSpLocks/>
          </p:cNvCxnSpPr>
          <p:nvPr/>
        </p:nvCxnSpPr>
        <p:spPr>
          <a:xfrm>
            <a:off x="3898373" y="2180991"/>
            <a:ext cx="1136399" cy="6437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548FCA1-6373-F40A-87BB-2B9E685E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5" y="5548316"/>
            <a:ext cx="4471101" cy="43510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BDFD94-6764-74F7-810A-5FA1DE4FF62B}"/>
              </a:ext>
            </a:extLst>
          </p:cNvPr>
          <p:cNvCxnSpPr>
            <a:cxnSpLocks/>
          </p:cNvCxnSpPr>
          <p:nvPr/>
        </p:nvCxnSpPr>
        <p:spPr>
          <a:xfrm flipH="1">
            <a:off x="3971683" y="3039898"/>
            <a:ext cx="1038775" cy="24750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47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breadcrumb </a:t>
            </a:r>
            <a:r>
              <a:rPr lang="ko-KR" altLang="en-US"/>
              <a:t>예제</a:t>
            </a:r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47430" y="2099696"/>
            <a:ext cx="787196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 m-5" style="border:1px dotted red;"&gt;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&lt;nav&gt;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&lt;ol class="breadcrumb"&gt;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&lt;li class="breadcrumb-item active"&gt;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순천향대학교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&lt;/li&gt;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&lt;/ol&gt;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&lt;/nav&gt;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&lt;nav&gt;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&lt;ol class="breadcrumb"&gt;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&lt;li class="breadcrumb-item"&gt;&lt;a href="#"&gt;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순천향대학교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&lt;li class="breadcrumb-item active"&gt;SCH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미디어랩스대학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&lt;/li&gt;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&lt;/ol&gt;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&lt;/nav&gt;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&lt;nav&gt;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&lt;ol class="breadcrumb"&gt;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&lt;li class="breadcrumb-item"&gt;&lt;a href="#"&gt;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순천향대학교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&lt;li class="breadcrumb-item"&gt;&lt;a href="#"&gt;SCH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미디어랩스대학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&lt;li class="breadcrumb-item active"&gt;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사물인터넷학과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&lt;/li&gt;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&lt;/ol&gt;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&lt;/nav&gt;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73B20-0C6C-7DC2-0222-E15CEA53B1D8}"/>
              </a:ext>
            </a:extLst>
          </p:cNvPr>
          <p:cNvSpPr/>
          <p:nvPr/>
        </p:nvSpPr>
        <p:spPr>
          <a:xfrm>
            <a:off x="1353526" y="2592746"/>
            <a:ext cx="1957233" cy="192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0B57BC-386B-D5A4-ED13-50F4FF3404FB}"/>
              </a:ext>
            </a:extLst>
          </p:cNvPr>
          <p:cNvSpPr/>
          <p:nvPr/>
        </p:nvSpPr>
        <p:spPr>
          <a:xfrm>
            <a:off x="1600520" y="2787186"/>
            <a:ext cx="2950461" cy="192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19D6D9-1817-9C2B-3676-788F810389BA}"/>
              </a:ext>
            </a:extLst>
          </p:cNvPr>
          <p:cNvSpPr/>
          <p:nvPr/>
        </p:nvSpPr>
        <p:spPr>
          <a:xfrm>
            <a:off x="1353526" y="3669960"/>
            <a:ext cx="1957233" cy="192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3F2E4A-1347-11A9-27F6-91FD2CAD4120}"/>
              </a:ext>
            </a:extLst>
          </p:cNvPr>
          <p:cNvSpPr/>
          <p:nvPr/>
        </p:nvSpPr>
        <p:spPr>
          <a:xfrm>
            <a:off x="1600521" y="3864400"/>
            <a:ext cx="2309328" cy="192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999D95-1627-39A5-30EC-909E9F3F22EB}"/>
              </a:ext>
            </a:extLst>
          </p:cNvPr>
          <p:cNvSpPr/>
          <p:nvPr/>
        </p:nvSpPr>
        <p:spPr>
          <a:xfrm>
            <a:off x="1600520" y="4056794"/>
            <a:ext cx="2950461" cy="192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716646-8FCF-CB8C-AB84-C805D46B69DC}"/>
              </a:ext>
            </a:extLst>
          </p:cNvPr>
          <p:cNvSpPr/>
          <p:nvPr/>
        </p:nvSpPr>
        <p:spPr>
          <a:xfrm>
            <a:off x="1352821" y="4955162"/>
            <a:ext cx="1957233" cy="192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EEDDD-E977-B4A2-8392-3BE6F43C0176}"/>
              </a:ext>
            </a:extLst>
          </p:cNvPr>
          <p:cNvSpPr/>
          <p:nvPr/>
        </p:nvSpPr>
        <p:spPr>
          <a:xfrm>
            <a:off x="1599816" y="5149602"/>
            <a:ext cx="2309328" cy="192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4D5E11-0F2C-3088-51A2-46AD9CDDC61D}"/>
              </a:ext>
            </a:extLst>
          </p:cNvPr>
          <p:cNvSpPr/>
          <p:nvPr/>
        </p:nvSpPr>
        <p:spPr>
          <a:xfrm>
            <a:off x="1599815" y="5541691"/>
            <a:ext cx="2950461" cy="192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A3DCBF-58B7-8C94-D93B-F7FDA5687F3C}"/>
              </a:ext>
            </a:extLst>
          </p:cNvPr>
          <p:cNvSpPr/>
          <p:nvPr/>
        </p:nvSpPr>
        <p:spPr>
          <a:xfrm>
            <a:off x="1599816" y="5341996"/>
            <a:ext cx="2309328" cy="192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9F73D7-5DF3-0367-3B93-48969417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120" y="1019491"/>
            <a:ext cx="4888312" cy="273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26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modal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03240" y="1123817"/>
            <a:ext cx="116430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 mt-3"&gt;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&lt;h3&gt;Modal 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예제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&lt;/h3&gt;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&lt;p&gt;modal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창을 띄우려면 아래 버튼을 클릭하시오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.&lt;/p&gt;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&lt;button type="button" class="btn btn-warning" data-bs-toggle="modal" data-bs-target="#modalEx"&gt;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modal 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창 열기</a:t>
            </a:r>
          </a:p>
          <a:p>
            <a:r>
              <a:rPr lang="ko-KR" altLang="en-US" sz="14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class="modal" id="modalEx"&gt;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&lt;div class="modal-dialog"&gt;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&lt;div class="modal-content"&gt;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&lt;div class="modal-header"&gt;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&lt;h4 class="modal-title"&gt;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주의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&lt;/h4&gt;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&lt;button type="button" class="btn-close" data-bs-dismiss="modal"&gt;&lt;/button&gt;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&lt;div class="modal-body"&gt;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반드시 설명서를 읽고 동의 버튼을 누르십시요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&lt;div class="modal-footer"&gt;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&lt;button type="button" class="btn btn-danger" data-bs-dismiss="modal"&gt;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동의 안함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&lt;button type="button" class="btn btn-primary"&gt;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동의함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73B20-0C6C-7DC2-0222-E15CEA53B1D8}"/>
              </a:ext>
            </a:extLst>
          </p:cNvPr>
          <p:cNvSpPr/>
          <p:nvPr/>
        </p:nvSpPr>
        <p:spPr>
          <a:xfrm>
            <a:off x="1151305" y="2673269"/>
            <a:ext cx="1319335" cy="204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3F2E4A-1347-11A9-27F6-91FD2CAD4120}"/>
              </a:ext>
            </a:extLst>
          </p:cNvPr>
          <p:cNvSpPr/>
          <p:nvPr/>
        </p:nvSpPr>
        <p:spPr>
          <a:xfrm>
            <a:off x="1515345" y="3100121"/>
            <a:ext cx="2309328" cy="227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999D95-1627-39A5-30EC-909E9F3F22EB}"/>
              </a:ext>
            </a:extLst>
          </p:cNvPr>
          <p:cNvSpPr/>
          <p:nvPr/>
        </p:nvSpPr>
        <p:spPr>
          <a:xfrm>
            <a:off x="1861908" y="3529557"/>
            <a:ext cx="1892408" cy="197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716646-8FCF-CB8C-AB84-C805D46B69DC}"/>
              </a:ext>
            </a:extLst>
          </p:cNvPr>
          <p:cNvSpPr/>
          <p:nvPr/>
        </p:nvSpPr>
        <p:spPr>
          <a:xfrm>
            <a:off x="1720500" y="4814445"/>
            <a:ext cx="2004326" cy="197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65D229-236C-CDE0-EE51-4C56912EA926}"/>
              </a:ext>
            </a:extLst>
          </p:cNvPr>
          <p:cNvSpPr/>
          <p:nvPr/>
        </p:nvSpPr>
        <p:spPr>
          <a:xfrm>
            <a:off x="1379905" y="2872430"/>
            <a:ext cx="1957233" cy="227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44C73E-CA89-BF35-7031-2B03E0EF104A}"/>
              </a:ext>
            </a:extLst>
          </p:cNvPr>
          <p:cNvSpPr/>
          <p:nvPr/>
        </p:nvSpPr>
        <p:spPr>
          <a:xfrm>
            <a:off x="1667745" y="3322858"/>
            <a:ext cx="2156928" cy="204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5BE0BA-5168-6518-F6BD-20806D4C813E}"/>
              </a:ext>
            </a:extLst>
          </p:cNvPr>
          <p:cNvSpPr/>
          <p:nvPr/>
        </p:nvSpPr>
        <p:spPr>
          <a:xfrm>
            <a:off x="1720499" y="4164190"/>
            <a:ext cx="1957233" cy="2154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6E0A33-DF63-A262-C0B6-1911B7445F82}"/>
              </a:ext>
            </a:extLst>
          </p:cNvPr>
          <p:cNvSpPr txBox="1"/>
          <p:nvPr/>
        </p:nvSpPr>
        <p:spPr>
          <a:xfrm>
            <a:off x="6024766" y="438492"/>
            <a:ext cx="5329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 modal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은 사용자의 이목을 집중시키기 위한 인터페이스 창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pop up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창과 기능이 유사하나 부모 페이지에 대한 조작을</a:t>
            </a:r>
            <a:endParaRPr lang="en-US" altLang="ko-KR" sz="1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Consolas" panose="020B0609020204030204" pitchFamily="49" charset="0"/>
              </a:rPr>
              <a:t> 할 수 없다는 차이가 있음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9253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modal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90498C-0A9C-5E15-B722-379FDC8F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6" y="2859677"/>
            <a:ext cx="4636440" cy="2533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153E2D-BA1B-40EA-ED7E-9D96DB9D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06" y="2859677"/>
            <a:ext cx="6363588" cy="3477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C7699A-78DD-DCB0-4130-DBF0562A13FA}"/>
              </a:ext>
            </a:extLst>
          </p:cNvPr>
          <p:cNvSpPr txBox="1"/>
          <p:nvPr/>
        </p:nvSpPr>
        <p:spPr>
          <a:xfrm>
            <a:off x="3516225" y="1623764"/>
            <a:ext cx="5017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 modal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은 문서 내의 다른 모든 것 위에 위치함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 modal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의 배경을 클릭하면 자동으로 닫힘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한 번에 하나의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modal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만 지원</a:t>
            </a:r>
            <a:endParaRPr lang="en-US" altLang="ko-KR" sz="1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679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pagination basic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302365" y="1135608"/>
            <a:ext cx="110514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dirty="0"/>
              <a:t>  &lt;div class="container mt-3"&gt;</a:t>
            </a:r>
          </a:p>
          <a:p>
            <a:r>
              <a:rPr lang="en-US" altLang="ko-KR" sz="2400" dirty="0"/>
              <a:t>      &lt;</a:t>
            </a:r>
            <a:r>
              <a:rPr lang="en-US" altLang="ko-KR" sz="2400" dirty="0" err="1"/>
              <a:t>nav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        &lt;</a:t>
            </a:r>
            <a:r>
              <a:rPr lang="en-US" altLang="ko-KR" sz="2400" dirty="0" err="1"/>
              <a:t>ul</a:t>
            </a:r>
            <a:r>
              <a:rPr lang="en-US" altLang="ko-KR" sz="2400" dirty="0"/>
              <a:t> class="pagination"&gt;</a:t>
            </a:r>
          </a:p>
          <a:p>
            <a:r>
              <a:rPr lang="en-US" altLang="ko-KR" sz="2400" dirty="0"/>
              <a:t>          &lt;li class="page-item"&gt;&lt;a class="page-link" </a:t>
            </a:r>
            <a:r>
              <a:rPr lang="en-US" altLang="ko-KR" sz="2400" dirty="0" err="1"/>
              <a:t>href</a:t>
            </a:r>
            <a:r>
              <a:rPr lang="en-US" altLang="ko-KR" sz="2400" dirty="0"/>
              <a:t>="#"&gt;</a:t>
            </a:r>
            <a:r>
              <a:rPr lang="ko-KR" altLang="en-US" sz="2400" dirty="0"/>
              <a:t>이전</a:t>
            </a:r>
            <a:r>
              <a:rPr lang="en-US" altLang="ko-KR" sz="2400" dirty="0"/>
              <a:t>&lt;/a&gt;&lt;/li&gt;</a:t>
            </a:r>
          </a:p>
          <a:p>
            <a:r>
              <a:rPr lang="en-US" altLang="ko-KR" sz="2400" dirty="0"/>
              <a:t>          &lt;li class="page-item"&gt;&lt;a class="page-link" </a:t>
            </a:r>
            <a:r>
              <a:rPr lang="en-US" altLang="ko-KR" sz="2400" dirty="0" err="1"/>
              <a:t>href</a:t>
            </a:r>
            <a:r>
              <a:rPr lang="en-US" altLang="ko-KR" sz="2400" dirty="0"/>
              <a:t>="#"&gt;1&lt;/a&gt;&lt;/li&gt;</a:t>
            </a:r>
          </a:p>
          <a:p>
            <a:r>
              <a:rPr lang="en-US" altLang="ko-KR" sz="2400" dirty="0"/>
              <a:t>          &lt;li class="page-item"&gt;&lt;a class="page-link" </a:t>
            </a:r>
            <a:r>
              <a:rPr lang="en-US" altLang="ko-KR" sz="2400" dirty="0" err="1"/>
              <a:t>href</a:t>
            </a:r>
            <a:r>
              <a:rPr lang="en-US" altLang="ko-KR" sz="2400" dirty="0"/>
              <a:t>="#"&gt;2&lt;/a&gt;&lt;/li&gt;</a:t>
            </a:r>
          </a:p>
          <a:p>
            <a:r>
              <a:rPr lang="en-US" altLang="ko-KR" sz="2400" dirty="0"/>
              <a:t>          &lt;li class="page-item"&gt;&lt;a class="page-link" </a:t>
            </a:r>
            <a:r>
              <a:rPr lang="en-US" altLang="ko-KR" sz="2400" dirty="0" err="1"/>
              <a:t>href</a:t>
            </a:r>
            <a:r>
              <a:rPr lang="en-US" altLang="ko-KR" sz="2400" dirty="0"/>
              <a:t>="#"&gt;3&lt;/a&gt;&lt;/li&gt;</a:t>
            </a:r>
          </a:p>
          <a:p>
            <a:r>
              <a:rPr lang="en-US" altLang="ko-KR" sz="2400" dirty="0"/>
              <a:t>          &lt;li class="page-item"&gt;&lt;a class="page-link" </a:t>
            </a:r>
            <a:r>
              <a:rPr lang="en-US" altLang="ko-KR" sz="2400" dirty="0" err="1"/>
              <a:t>href</a:t>
            </a:r>
            <a:r>
              <a:rPr lang="en-US" altLang="ko-KR" sz="2400" dirty="0"/>
              <a:t>="#"&gt;</a:t>
            </a:r>
            <a:r>
              <a:rPr lang="ko-KR" altLang="en-US" sz="2400" dirty="0"/>
              <a:t>다음</a:t>
            </a:r>
            <a:r>
              <a:rPr lang="en-US" altLang="ko-KR" sz="2400" dirty="0"/>
              <a:t>&lt;/a&gt;&lt;/li&gt;</a:t>
            </a:r>
          </a:p>
          <a:p>
            <a:r>
              <a:rPr lang="en-US" altLang="ko-KR" sz="2400" dirty="0"/>
              <a:t>        &lt;/</a:t>
            </a:r>
            <a:r>
              <a:rPr lang="en-US" altLang="ko-KR" sz="2400" dirty="0" err="1"/>
              <a:t>ul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      &lt;/</a:t>
            </a:r>
            <a:r>
              <a:rPr lang="en-US" altLang="ko-KR" sz="2400" dirty="0" err="1"/>
              <a:t>nav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    &lt;/div&gt;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3949547" y="5222609"/>
            <a:ext cx="2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여러 페이지에 일련의 관련 내용이 있음을 나타냄</a:t>
            </a:r>
            <a:endParaRPr lang="en-US" altLang="ko-KR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660686" y="1937982"/>
            <a:ext cx="1936252" cy="2218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48" y="4215889"/>
            <a:ext cx="478221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50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placeholder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99050" y="922097"/>
            <a:ext cx="1105143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    &lt;div class="container m-3"&gt;</a:t>
            </a:r>
          </a:p>
          <a:p>
            <a:r>
              <a:rPr lang="en-US" altLang="ko-KR" dirty="0"/>
              <a:t>      &lt;div class="row row-cols-2 g-4"&gt;</a:t>
            </a:r>
          </a:p>
          <a:p>
            <a:r>
              <a:rPr lang="en-US" altLang="ko-KR" dirty="0"/>
              <a:t>     </a:t>
            </a:r>
          </a:p>
          <a:p>
            <a:r>
              <a:rPr lang="en-US" altLang="ko-KR" dirty="0"/>
              <a:t>        &lt;div class="card ms-3" style="width: 18rem;"&gt;</a:t>
            </a:r>
          </a:p>
          <a:p>
            <a:r>
              <a:rPr lang="en-US" altLang="ko-KR" dirty="0"/>
              <a:t>    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="rose-free.jpg" class="card-</a:t>
            </a:r>
            <a:r>
              <a:rPr lang="en-US" altLang="ko-KR" dirty="0" err="1"/>
              <a:t>img</a:t>
            </a:r>
            <a:r>
              <a:rPr lang="en-US" altLang="ko-KR" dirty="0"/>
              <a:t>-top" alt="No image"&gt;</a:t>
            </a:r>
          </a:p>
          <a:p>
            <a:r>
              <a:rPr lang="en-US" altLang="ko-KR" dirty="0"/>
              <a:t>        </a:t>
            </a:r>
          </a:p>
          <a:p>
            <a:r>
              <a:rPr lang="en-US" altLang="ko-KR" dirty="0"/>
              <a:t>          &lt;div class="card-body"&gt;</a:t>
            </a:r>
          </a:p>
          <a:p>
            <a:r>
              <a:rPr lang="en-US" altLang="ko-KR" dirty="0"/>
              <a:t>            &lt;h5 class="card-title"&gt;</a:t>
            </a:r>
            <a:r>
              <a:rPr lang="ko-KR" altLang="en-US" dirty="0"/>
              <a:t>장미</a:t>
            </a:r>
            <a:r>
              <a:rPr lang="en-US" altLang="ko-KR" dirty="0"/>
              <a:t>&lt;/h5&gt;</a:t>
            </a:r>
          </a:p>
          <a:p>
            <a:r>
              <a:rPr lang="en-US" altLang="ko-KR" dirty="0"/>
              <a:t>            &lt;p class="card-text"&gt;18</a:t>
            </a:r>
            <a:r>
              <a:rPr lang="ko-KR" altLang="en-US" dirty="0"/>
              <a:t>세기 말에 아시아의 각 원종이 유럽에 도입되고 이들 유럽과 아시아 </a:t>
            </a:r>
            <a:endParaRPr lang="en-US" altLang="ko-KR" dirty="0"/>
          </a:p>
          <a:p>
            <a:r>
              <a:rPr lang="en-US" altLang="ko-KR" dirty="0"/>
              <a:t>             </a:t>
            </a:r>
            <a:r>
              <a:rPr lang="ko-KR" altLang="en-US" dirty="0" err="1"/>
              <a:t>원종간의</a:t>
            </a:r>
            <a:r>
              <a:rPr lang="ko-KR" altLang="en-US" dirty="0"/>
              <a:t> 교배가 이루어져 화색이나 화형은 물론 </a:t>
            </a:r>
            <a:r>
              <a:rPr lang="ko-KR" altLang="en-US" dirty="0" err="1"/>
              <a:t>사계성이나</a:t>
            </a:r>
            <a:r>
              <a:rPr lang="ko-KR" altLang="en-US" dirty="0"/>
              <a:t> </a:t>
            </a:r>
            <a:r>
              <a:rPr lang="ko-KR" altLang="en-US" dirty="0" err="1"/>
              <a:t>개화성</a:t>
            </a:r>
            <a:r>
              <a:rPr lang="ko-KR" altLang="en-US" dirty="0"/>
              <a:t> 등 생태적으로 변화가 </a:t>
            </a:r>
            <a:endParaRPr lang="en-US" altLang="ko-KR" dirty="0"/>
          </a:p>
          <a:p>
            <a:r>
              <a:rPr lang="en-US" altLang="ko-KR" dirty="0"/>
              <a:t>             </a:t>
            </a:r>
            <a:r>
              <a:rPr lang="ko-KR" altLang="en-US" dirty="0"/>
              <a:t>많은 품종들이 만들어졌다</a:t>
            </a:r>
            <a:r>
              <a:rPr lang="en-US" altLang="ko-KR" dirty="0"/>
              <a:t>.&lt;/p&gt;</a:t>
            </a:r>
          </a:p>
          <a:p>
            <a:r>
              <a:rPr lang="en-US" altLang="ko-KR" dirty="0"/>
              <a:t>           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-primary"&gt;</a:t>
            </a:r>
            <a:r>
              <a:rPr lang="ko-KR" altLang="en-US" dirty="0"/>
              <a:t>더 알아보기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          &lt;/div&gt;</a:t>
            </a:r>
          </a:p>
          <a:p>
            <a:r>
              <a:rPr lang="en-US" altLang="ko-KR" dirty="0"/>
              <a:t>        &lt;/div&gt;</a:t>
            </a:r>
          </a:p>
          <a:p>
            <a:r>
              <a:rPr lang="en-US" altLang="ko-KR" dirty="0"/>
              <a:t>        </a:t>
            </a:r>
          </a:p>
          <a:p>
            <a:r>
              <a:rPr lang="en-US" altLang="ko-KR" dirty="0"/>
              <a:t>        &lt;div class="card ms-3" style="width: 18rem;"&gt;</a:t>
            </a:r>
          </a:p>
          <a:p>
            <a:r>
              <a:rPr lang="en-US" altLang="ko-KR" dirty="0"/>
              <a:t>         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="rose-free.jpg" class="card-</a:t>
            </a:r>
            <a:r>
              <a:rPr lang="en-US" altLang="ko-KR" dirty="0" err="1"/>
              <a:t>img</a:t>
            </a:r>
            <a:r>
              <a:rPr lang="en-US" altLang="ko-KR" dirty="0"/>
              <a:t>-top" alt="No image"&gt;</a:t>
            </a:r>
          </a:p>
          <a:p>
            <a:r>
              <a:rPr lang="en-US" altLang="ko-KR" dirty="0"/>
              <a:t>          &lt;div class="card-body"&gt;</a:t>
            </a:r>
          </a:p>
          <a:p>
            <a:r>
              <a:rPr lang="en-US" altLang="ko-KR" dirty="0"/>
              <a:t>            &lt;h5 class="card-title placeholder-glow"&gt;</a:t>
            </a:r>
          </a:p>
          <a:p>
            <a:r>
              <a:rPr lang="en-US" altLang="ko-KR" dirty="0"/>
              <a:t>              &lt;span class="placeholder col-6  </a:t>
            </a:r>
            <a:r>
              <a:rPr lang="en-US" altLang="ko-KR" dirty="0" err="1"/>
              <a:t>bg</a:t>
            </a:r>
            <a:r>
              <a:rPr lang="en-US" altLang="ko-KR" dirty="0"/>
              <a:t>-primary"&gt;&lt;/span&gt;</a:t>
            </a:r>
          </a:p>
          <a:p>
            <a:r>
              <a:rPr lang="en-US" altLang="ko-KR" dirty="0"/>
              <a:t>            &lt;/h5&gt;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8354292" y="5110209"/>
            <a:ext cx="3740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에 애니메이션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glow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효과를 줄 수 있습니다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 p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laceholder-wave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로 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다른 애니메이션 효과를 줄 수도 있습니다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3794187" y="5944984"/>
            <a:ext cx="185846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3052762" y="6197265"/>
            <a:ext cx="3397914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D2F55AD-6AA3-2FB3-63D9-7B56A515F4D1}"/>
              </a:ext>
            </a:extLst>
          </p:cNvPr>
          <p:cNvCxnSpPr>
            <a:cxnSpLocks/>
          </p:cNvCxnSpPr>
          <p:nvPr/>
        </p:nvCxnSpPr>
        <p:spPr>
          <a:xfrm flipV="1">
            <a:off x="6450676" y="6456718"/>
            <a:ext cx="2022159" cy="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2F55AD-6AA3-2FB3-63D9-7B56A515F4D1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652654" y="5479541"/>
            <a:ext cx="2701638" cy="4723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8472835" y="6319803"/>
            <a:ext cx="3220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배경색을 변경할 수 있습니다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7062744" y="337632"/>
            <a:ext cx="463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컴포넌트나 페이지에 로딩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를 사용하여 아직 로딩 중임을 나타냅니다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581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placeholder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99050" y="922097"/>
            <a:ext cx="110514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            &lt;p class="card-text placeholder-glow"&gt;</a:t>
            </a:r>
          </a:p>
          <a:p>
            <a:r>
              <a:rPr lang="en-US" altLang="ko-KR" dirty="0"/>
              <a:t>              &lt;span class="placeholder col-12"&gt;&lt;/span&gt;</a:t>
            </a:r>
          </a:p>
          <a:p>
            <a:r>
              <a:rPr lang="en-US" altLang="ko-KR" dirty="0"/>
              <a:t>              &lt;span class="placeholder col-12"&gt;&lt;/span&gt;</a:t>
            </a:r>
          </a:p>
          <a:p>
            <a:r>
              <a:rPr lang="en-US" altLang="ko-KR" dirty="0"/>
              <a:t>              &lt;span class="placeholder w-75 </a:t>
            </a:r>
            <a:r>
              <a:rPr lang="en-US" altLang="ko-KR" dirty="0" err="1"/>
              <a:t>bg</a:t>
            </a:r>
            <a:r>
              <a:rPr lang="en-US" altLang="ko-KR" dirty="0"/>
              <a:t>-danger"&gt;&lt;/span&gt;</a:t>
            </a:r>
          </a:p>
          <a:p>
            <a:r>
              <a:rPr lang="en-US" altLang="ko-KR" dirty="0"/>
              <a:t>              &lt;span class="placeholder col-12"&gt;&lt;/span&gt;</a:t>
            </a:r>
          </a:p>
          <a:p>
            <a:r>
              <a:rPr lang="en-US" altLang="ko-KR" dirty="0"/>
              <a:t>              &lt;span class="placeholder col-12 </a:t>
            </a:r>
            <a:r>
              <a:rPr lang="en-US" altLang="ko-KR" dirty="0" err="1"/>
              <a:t>bg</a:t>
            </a:r>
            <a:r>
              <a:rPr lang="en-US" altLang="ko-KR" dirty="0"/>
              <a:t>-warning"&gt;&lt;/span&gt;</a:t>
            </a:r>
          </a:p>
          <a:p>
            <a:r>
              <a:rPr lang="en-US" altLang="ko-KR" dirty="0"/>
              <a:t>              &lt;span class="placeholder" style="width: 50%;"&gt;&lt;/span&gt;</a:t>
            </a:r>
          </a:p>
          <a:p>
            <a:r>
              <a:rPr lang="en-US" altLang="ko-KR" dirty="0"/>
              <a:t>              &lt;span class="placeholder col-12"&gt;&lt;/span&gt;</a:t>
            </a:r>
          </a:p>
          <a:p>
            <a:r>
              <a:rPr lang="en-US" altLang="ko-KR" dirty="0"/>
              <a:t>            &lt;/p&gt;</a:t>
            </a:r>
          </a:p>
          <a:p>
            <a:r>
              <a:rPr lang="en-US" altLang="ko-KR" dirty="0"/>
              <a:t>            &lt;a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-primary disabled placeholder col-6"&gt;</a:t>
            </a:r>
          </a:p>
          <a:p>
            <a:r>
              <a:rPr lang="en-US" altLang="ko-KR" dirty="0"/>
              <a:t>            &lt;/a&gt;</a:t>
            </a:r>
          </a:p>
          <a:p>
            <a:r>
              <a:rPr lang="en-US" altLang="ko-KR" dirty="0"/>
              <a:t>          &lt;/div&gt;</a:t>
            </a:r>
          </a:p>
          <a:p>
            <a:r>
              <a:rPr lang="en-US" altLang="ko-KR" dirty="0"/>
              <a:t>        &lt;/div&gt;</a:t>
            </a:r>
          </a:p>
          <a:p>
            <a:r>
              <a:rPr lang="en-US" altLang="ko-KR" dirty="0"/>
              <a:t>      &lt;/div&gt;</a:t>
            </a:r>
          </a:p>
          <a:p>
            <a:r>
              <a:rPr lang="en-US" altLang="ko-KR" dirty="0"/>
              <a:t>    &lt;/div&gt;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3069321" y="2626821"/>
            <a:ext cx="3431232" cy="274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72" y="3019999"/>
            <a:ext cx="4495803" cy="35828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3069421" y="1279894"/>
            <a:ext cx="3397914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3052762" y="1804331"/>
            <a:ext cx="3431232" cy="274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3158320" y="4361919"/>
            <a:ext cx="322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의 너비를 표현하는 여러 가지 방법이 있습니다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95503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progress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99049" y="1346614"/>
            <a:ext cx="1105143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&lt;div class="container m-3"&gt;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class="progress mb-3" role="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progressbar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class="progress-bar" style="width: 10%"&gt;&lt;/div&gt;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class="progress mb-3" role="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progressbar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 style="height: 1px"&gt;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class="progress-bar" style="width: 25%"&gt;&lt;/div&gt;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class="progress mb-3" role="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progressbar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 style="height: 5px"&gt;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class="progress-bar" style="width: 50%"&gt;&lt;/div&gt;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class="progress mb-3" role="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progressbar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 style="height: 10px"&gt;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class="progress-bar" style="width: 75%"&gt;&lt;/div&gt;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class="progress mb-3" role="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progressbar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 style="height: 20px"&gt;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class="progress-bar" style="width: 100%"&gt;&lt;/div&gt;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1686810"/>
            <a:ext cx="1029575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3948545" y="5834453"/>
            <a:ext cx="338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progress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스택형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막대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애니메이션 배경 및 텍스트 레이블을 지원합니다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6112626" y="2512370"/>
            <a:ext cx="206709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2521407"/>
            <a:ext cx="1029575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3335208"/>
            <a:ext cx="1029575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1947357"/>
            <a:ext cx="167796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2786097"/>
            <a:ext cx="167796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3590983"/>
            <a:ext cx="167796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4176007"/>
            <a:ext cx="1029575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4431782"/>
            <a:ext cx="167796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4998818"/>
            <a:ext cx="1029575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2270578" y="5254593"/>
            <a:ext cx="167796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6112626" y="3326895"/>
            <a:ext cx="206709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6112626" y="4149733"/>
            <a:ext cx="206709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6112626" y="4967699"/>
            <a:ext cx="206709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721" y="294758"/>
            <a:ext cx="4697230" cy="20962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8421448" y="3203324"/>
            <a:ext cx="327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style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속성으로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progress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의 너비와 높이를 지정할 수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4600403" y="1947104"/>
            <a:ext cx="137644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4600403" y="2761629"/>
            <a:ext cx="137644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4600403" y="3584467"/>
            <a:ext cx="137644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4600403" y="4402433"/>
            <a:ext cx="1376448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48777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navbar</a:t>
            </a:r>
            <a:r>
              <a:rPr lang="en-US" altLang="ko-KR" dirty="0"/>
              <a:t> </a:t>
            </a:r>
            <a:r>
              <a:rPr lang="en-US" altLang="ko-KR" dirty="0" err="1"/>
              <a:t>scrollspy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673617" y="1908370"/>
            <a:ext cx="110514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&lt;html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&lt;head&gt;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&lt;title&gt;Bootstrap Example&lt;/title&gt;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&lt;meta charset="utf-8"&gt;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&lt;meta name="viewport" content="width=device-width, initial-scale=1"&gt;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&lt;link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="https://cdn.jsdelivr.net/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npm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/bootstrap@5.3.1/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css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/bootstrap.min.css"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="stylesheet"&gt;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&lt;script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src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="https://cdn.jsdelivr.net/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npm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/bootstrap@5.3.1/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/bootstrap.bundle.min.js"&gt;&lt;/script&gt;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&lt;style&gt;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body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position: relative;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&lt;/style&gt;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&lt;/head&gt;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3385478" y="1455455"/>
            <a:ext cx="703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스크롤 위치에 따라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Bootstrap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내비게이션 또는 목록 그룹 컴포넌트를 자동으로 갱신하여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뷰포트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내에서 현재 어떤 링크가 활성화 되었는지를 나타냅니다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9250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navbar</a:t>
            </a:r>
            <a:r>
              <a:rPr lang="en-US" altLang="ko-KR" dirty="0"/>
              <a:t> </a:t>
            </a:r>
            <a:r>
              <a:rPr lang="en-US" altLang="ko-KR" dirty="0" err="1"/>
              <a:t>scrollspy</a:t>
            </a:r>
            <a:r>
              <a:rPr lang="en-US" altLang="ko-KR" dirty="0"/>
              <a:t>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0" y="952376"/>
            <a:ext cx="120950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&lt;body 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-spy="scroll" 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-target=".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-offset="0"&gt;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id="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navbar-scrollspy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text-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-info px-3 mb-3 fixed-top"&gt;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&lt;a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navbar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-brand"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="#"&gt;SCH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-pills"&gt;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&lt;li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-item"&gt;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&lt;a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-link"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="#scrollspy1"&gt;HTML5&lt;/a&gt;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&lt;li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-item"&gt;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&lt;a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-link"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="#scrollspy2"&gt;CSS3&lt;/a&gt;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&lt;li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-item dropdown"&gt;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&lt;a 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-link dropdown-toggle" 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-toggle="dropdown"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="#" role="button"&gt;More&lt;/a&gt;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class="dropdown-menu"&gt;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  &lt;li&gt;&lt;a class="dropdown-item"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="#scrollspy3"&gt;JavaScript&lt;/a&gt;&lt;/li&gt;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  &lt;li&gt;&lt;a class="dropdown-item"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="#scrollspy4"&gt;Bootstrap&lt;/a&gt;&lt;/li&gt;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  &lt;li&gt;&lt;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class="dropdown-divider"&gt;&lt;/li&gt;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  &lt;li&gt;&lt;a class="dropdown-item"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href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="#scrollspy5"&gt;SASS&lt;/a&gt;&lt;/li&gt;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1005841" y="1001922"/>
            <a:ext cx="477981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705CC4-2FAB-214A-BDC8-EBB017DC43F3}"/>
              </a:ext>
            </a:extLst>
          </p:cNvPr>
          <p:cNvSpPr/>
          <p:nvPr/>
        </p:nvSpPr>
        <p:spPr>
          <a:xfrm>
            <a:off x="3906981" y="1264073"/>
            <a:ext cx="872837" cy="259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51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Grid </a:t>
            </a:r>
            <a:r>
              <a:rPr lang="ko-KR" altLang="en-US" sz="4000" dirty="0" err="1"/>
              <a:t>반응형</a:t>
            </a:r>
            <a:r>
              <a:rPr lang="ko-KR" altLang="en-US" sz="4000" dirty="0"/>
              <a:t> 행렬</a:t>
            </a:r>
            <a:r>
              <a:rPr lang="en-US" altLang="ko-KR" sz="4000" dirty="0"/>
              <a:t>(.row-cols-*) </a:t>
            </a:r>
            <a:r>
              <a:rPr lang="ko-KR" altLang="en-US" sz="4000" dirty="0"/>
              <a:t>클래스 예제</a:t>
            </a:r>
            <a:r>
              <a:rPr lang="en-US" altLang="ko-KR" sz="4000" dirty="0"/>
              <a:t>1</a:t>
            </a:r>
            <a:endParaRPr lang="ko-KR" altLang="en-US" sz="40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526" y="2253383"/>
            <a:ext cx="4653798" cy="1955944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838200" y="1513780"/>
            <a:ext cx="10515600" cy="7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모든 해상도에 대해 열 개수가 </a:t>
            </a:r>
            <a:r>
              <a:rPr lang="en-US" altLang="ko-KR" dirty="0"/>
              <a:t>2</a:t>
            </a:r>
            <a:r>
              <a:rPr lang="ko-KR" altLang="en-US" dirty="0"/>
              <a:t>로 동일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26" y="4348268"/>
            <a:ext cx="10852277" cy="22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0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7"/>
            <a:ext cx="10515600" cy="71033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navbar</a:t>
            </a:r>
            <a:r>
              <a:rPr lang="en-US" altLang="ko-KR" dirty="0"/>
              <a:t> </a:t>
            </a:r>
            <a:r>
              <a:rPr lang="en-US" altLang="ko-KR" dirty="0" err="1"/>
              <a:t>scrollspy</a:t>
            </a:r>
            <a:r>
              <a:rPr lang="en-US" altLang="ko-KR" dirty="0"/>
              <a:t>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717065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96982" y="1346614"/>
            <a:ext cx="1209501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&lt;div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-spy="scroll"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-target="#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navbar-scrollspy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-root-margin="0px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0px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-40%"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data-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-smooth-scroll="true"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class="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scrollspy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-example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-body-tertiary p-3 rounded-2"&gt;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&lt;h4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class="mt-5"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id="scrollspy1"&gt;1. HTML5&lt;/h4&gt;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&lt;p&gt;&lt;strong&gt;HTML5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&lt;/p&gt;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&lt;h4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id="scrollspy2"&gt;2. CSS3&lt;/h4&gt;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&lt;p&gt;&lt;strong&gt;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캐스케이딩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스타일 시트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Cascading Style Sheet)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&lt;/p&gt;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&lt;h4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id="scrollspy3"&gt;3. JavaScript&lt;/h4&gt;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&lt;p&gt;&lt;strong&gt;JavaScript (JS)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가벼운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인터프리터 혹은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just-in-time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컴파일 프로그래밍 언어로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…&lt;/strong&lt;/p&gt;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&lt;h4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id="scrollspy4"&gt;4. Bootstrap&lt;/h4&gt;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트위터에서 시작된 오픈 소스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프론트엔드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프레임워크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…&lt;/p&gt;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&lt;h4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id="scrollspy5"&gt;5. SASS&lt;/h4&gt;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&lt;p&gt;CSS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단점을 보완하기 위해 만든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CSS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전처리기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…&lt;/p&gt;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&lt;/div&gt;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&lt;/body&gt;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&lt;/html&gt;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185" y="3657600"/>
            <a:ext cx="3264524" cy="3060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3432868" y="5187682"/>
            <a:ext cx="421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navbar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함께 사용하면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뷰포트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내에서 현재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어떤 링크가 활성화 되었는지 표시해 줍니다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2A41EF-E7A1-CB26-DB97-BE1900512FDC}"/>
              </a:ext>
            </a:extLst>
          </p:cNvPr>
          <p:cNvCxnSpPr>
            <a:cxnSpLocks/>
          </p:cNvCxnSpPr>
          <p:nvPr/>
        </p:nvCxnSpPr>
        <p:spPr>
          <a:xfrm flipV="1">
            <a:off x="7448204" y="4588625"/>
            <a:ext cx="3025832" cy="8063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3131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border spinner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750316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97644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80347" y="931029"/>
            <a:ext cx="603475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&lt;div class="container mt-3"&gt;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text-primary"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text-secondary"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text-success"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text-danger"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6096000" y="931028"/>
            <a:ext cx="603475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text-warning"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text-info"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text-light"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class="spinner-border text-dark"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74" y="4305065"/>
            <a:ext cx="4782217" cy="217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7614697" y="284713"/>
            <a:ext cx="35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spinner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는 프로젝트의 로딩 상태를 표시하기 위해 사용할 수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6666695" y="5021734"/>
            <a:ext cx="521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order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spinner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는 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border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olor에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currentColor을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사용합니다. 표준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spinner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text-color-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utilityes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를 사용할 수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8302643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 dirty="0"/>
              <a:t>– grow spinner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750316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97644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80347" y="931029"/>
            <a:ext cx="603475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&lt;div class="container mt-3"&gt;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text-primary"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text-secondary"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text-success"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text-danger"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6096000" y="931028"/>
            <a:ext cx="603475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text-warning"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text-info"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text-light"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class="spinner-grow text-dark" role="status"&gt;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&lt;span class="visually-hidden"&gt;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...&lt;/span&gt;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7614697" y="284713"/>
            <a:ext cx="35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회전하지는 않지만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grow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를 반복하는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grow spinner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사용할 수도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886F9-0E68-A6E0-5CAC-AF39E1A3C3CF}"/>
              </a:ext>
            </a:extLst>
          </p:cNvPr>
          <p:cNvSpPr txBox="1"/>
          <p:nvPr/>
        </p:nvSpPr>
        <p:spPr>
          <a:xfrm>
            <a:off x="6666695" y="5021734"/>
            <a:ext cx="521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grow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spinner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는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grow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olor에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currentColor을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사용합니다. 표준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spinner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에서는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text-color-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utilityes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를 사용할 수 있습니다.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4324117"/>
            <a:ext cx="4782217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19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E3962-BABF-F6A8-5262-0C473C95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컴퍼넌트 </a:t>
            </a:r>
            <a:r>
              <a:rPr lang="en-US" altLang="ko-KR"/>
              <a:t>– toast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6434C-D01B-D3A7-684D-F34B984AC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0941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toast</a:t>
            </a: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는 모바일 및 데스크톱 운영 체제에서 보급된 푸시 알림을 모방하여 설계된 가벼운 알림창임</a:t>
            </a:r>
            <a:r>
              <a:rPr lang="en-US" altLang="ko-KR" b="0" i="0">
                <a:solidFill>
                  <a:srgbClr val="212529"/>
                </a:solidFill>
                <a:effectLst/>
                <a:latin typeface="system-ui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0" i="0">
                <a:solidFill>
                  <a:srgbClr val="212529"/>
                </a:solidFill>
                <a:effectLst/>
                <a:latin typeface="system-ui"/>
              </a:rPr>
              <a:t>Flexbox</a:t>
            </a: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로 만들어져 있어 위치 조정 및 배치가 간단함</a:t>
            </a:r>
            <a:endParaRPr lang="en-US" altLang="ko-KR" b="0" i="0">
              <a:solidFill>
                <a:srgbClr val="212529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퍼포먼스상의 이유로 </a:t>
            </a:r>
            <a:r>
              <a:rPr lang="en-US" altLang="ko-KR" b="0" i="0">
                <a:solidFill>
                  <a:srgbClr val="212529"/>
                </a:solidFill>
                <a:effectLst/>
                <a:latin typeface="system-ui"/>
              </a:rPr>
              <a:t>opt-in </a:t>
            </a: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방식으로 되어 있기 때문에 </a:t>
            </a:r>
            <a:r>
              <a:rPr lang="ko-KR" altLang="en-US" b="1" i="0">
                <a:solidFill>
                  <a:srgbClr val="212529"/>
                </a:solidFill>
                <a:effectLst/>
                <a:latin typeface="system-ui"/>
              </a:rPr>
              <a:t>스스로 초기화</a:t>
            </a: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해야 함</a:t>
            </a:r>
            <a:endParaRPr lang="en-US" altLang="ko-KR" b="0" i="0">
              <a:solidFill>
                <a:srgbClr val="212529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autohide: false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를 지정하지 않으면 자동으로 </a:t>
            </a:r>
            <a:r>
              <a:rPr lang="ko-KR" altLang="ko-KR">
                <a:solidFill>
                  <a:srgbClr val="212529"/>
                </a:solidFill>
                <a:latin typeface="system-ui"/>
              </a:rPr>
              <a:t>숨겨 </a:t>
            </a:r>
            <a:r>
              <a:rPr lang="ko-KR" altLang="en-US">
                <a:solidFill>
                  <a:srgbClr val="212529"/>
                </a:solidFill>
                <a:latin typeface="system-ui"/>
              </a:rPr>
              <a:t>짐</a:t>
            </a:r>
            <a:endParaRPr lang="en-US" altLang="ko-KR">
              <a:solidFill>
                <a:srgbClr val="212529"/>
              </a:solidFill>
              <a:latin typeface="system-ui"/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121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7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toast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2237230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47525" y="1188039"/>
            <a:ext cx="109062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&lt;div class="container m-5 text-center" style="border:1px solid red;"&gt;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&lt;h1&gt;Toast Example&lt;/h1&gt;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&lt;p&gt;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기본 개념 설명을 위해 자동으로 나타나도록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show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클래스를 사용했습니다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&lt;div class="toast show m-5" role="alert"&gt;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class="toast-header"&gt;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&lt;img src="sch.jpg" height="30px" class="rounded me-2" alt="No image"&gt;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&lt;strong class="me-auto"&gt;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순천향대학교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&lt;/strong&gt;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&lt;small&gt;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사물인터넷학과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&lt;/small&gt;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&lt;button type="button" class="btn-close" data-bs-dismiss="toast"&gt;&lt;/button&gt;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class="toast-body"&gt;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사물인터넷학과에 오신 여러분을 환영합니다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1897557" y="2090351"/>
            <a:ext cx="2217243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2122000" y="2339955"/>
            <a:ext cx="2499878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2131274" y="4006104"/>
            <a:ext cx="2499878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6796036" y="3443703"/>
            <a:ext cx="2846728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D989BA-990B-CA2D-1D8B-B799670C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36" y="3827777"/>
            <a:ext cx="4419401" cy="27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12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7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panel basic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2237230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412035" y="2481724"/>
            <a:ext cx="1155829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&lt;div class="container m-5"  style="border:1px solid red;"&gt;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&lt;div class="panel" style="width: 25rem; border:1px solid blue;"&gt;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class="panel-body"&gt;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class="pane d-flex align-items-center mt-0 mb-3"&gt;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&lt;img src="rose-free.jpg" alt="No image" style="width:170px;"&gt;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class="ms-3"&gt;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&lt;h6 class="m-0" style="font-weight:600;"&gt;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장미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&lt;/h6&gt;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&lt;p class="m-0 pane-item"&gt;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영원한 사랑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&lt;div class="card-text"&gt;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장미과 장미속의 관목을 통틀어 이르는 말이다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높이는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2~3m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이며 잎은 어긋나고 깃 모양으로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5~6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월에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담홍색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담자색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흰색 등의 꽃이 피고는 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개량 품종이 많은 관상 꽃나무이다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3915A3-B20F-2F4F-452F-74F864B1F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319"/>
            <a:ext cx="7890164" cy="12983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패널은 유연하고 확장 가능한 콘텐츠 컨테이너임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카드와 비슷하지만 미디어가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C4A08-025E-12B6-61F5-3CAF2CD0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722" y="1246046"/>
            <a:ext cx="3271605" cy="24713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CE71B2-45FA-36BC-EA4B-45034D038482}"/>
              </a:ext>
            </a:extLst>
          </p:cNvPr>
          <p:cNvSpPr/>
          <p:nvPr/>
        </p:nvSpPr>
        <p:spPr>
          <a:xfrm>
            <a:off x="2385757" y="2809701"/>
            <a:ext cx="814644" cy="175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7D718E-585C-95DD-9715-3BD21EC0586E}"/>
              </a:ext>
            </a:extLst>
          </p:cNvPr>
          <p:cNvSpPr/>
          <p:nvPr/>
        </p:nvSpPr>
        <p:spPr>
          <a:xfrm>
            <a:off x="2596345" y="3065458"/>
            <a:ext cx="1352199" cy="175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2296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7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컴퍼넌트</a:t>
            </a:r>
            <a:r>
              <a:rPr lang="ko-KR" altLang="en-US" dirty="0"/>
              <a:t> </a:t>
            </a:r>
            <a:r>
              <a:rPr lang="en-US" altLang="ko-KR"/>
              <a:t>– panel title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2237230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102524" y="1293011"/>
            <a:ext cx="1198695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&lt;div class="container m-5 p-3"  style="border:1px solid red;"&gt;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&lt;div class="panel" style="width: 20rem; border:1px solid blue;"&gt;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class="panel-img"&gt;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&lt;img src="tulips-free.jpg" alt="" width="100%"&gt;&lt;/img&gt;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class="panel-body"&gt;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class="panel-title mt-3 mx-3"&gt;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&lt;h3&gt;&lt;strong&gt;Tulip&lt;/strong&gt;&lt;/h3&gt;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class="panel-text mx-3 mb-3"&gt;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Tulips are a genus of spring-blooming perennial herbaceous bulbiferous geophytes. The flowers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are usually large, showy, and brightly coloured, generally red, orange, pink,   yellow, 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white. They often have a different coloured blotch at the base of the tepals, internally.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class="mx-3" style="width:70px; height:70px; border-radius:70%; overflow:hidden"&gt;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&lt;img src="avatar1.jpg" width="70px" /&gt;           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class="mx-3" style="width:70px; height:70px; border-radius:70%; overflow:hidden"&gt;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&lt;img src="avatar2.jpg" width="70px" 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362611-B54B-C575-0DBC-38CB7CE610A0}"/>
              </a:ext>
            </a:extLst>
          </p:cNvPr>
          <p:cNvSpPr/>
          <p:nvPr/>
        </p:nvSpPr>
        <p:spPr>
          <a:xfrm>
            <a:off x="2485505" y="2818014"/>
            <a:ext cx="1446415" cy="216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AE180E-8610-55E4-B814-98C313868D22}"/>
              </a:ext>
            </a:extLst>
          </p:cNvPr>
          <p:cNvSpPr/>
          <p:nvPr/>
        </p:nvSpPr>
        <p:spPr>
          <a:xfrm>
            <a:off x="2297083" y="2560317"/>
            <a:ext cx="1446415" cy="216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6695A6-1CA0-B439-797F-121F241C3509}"/>
              </a:ext>
            </a:extLst>
          </p:cNvPr>
          <p:cNvSpPr/>
          <p:nvPr/>
        </p:nvSpPr>
        <p:spPr>
          <a:xfrm>
            <a:off x="2092036" y="1597699"/>
            <a:ext cx="825731" cy="216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1F475C-60CA-6C7B-CF35-ED32512FB2F5}"/>
              </a:ext>
            </a:extLst>
          </p:cNvPr>
          <p:cNvSpPr/>
          <p:nvPr/>
        </p:nvSpPr>
        <p:spPr>
          <a:xfrm>
            <a:off x="2502131" y="3559511"/>
            <a:ext cx="1330037" cy="216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589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7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컴퍼넌트 </a:t>
            </a:r>
            <a:r>
              <a:rPr lang="en-US" altLang="ko-KR"/>
              <a:t>– panel title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2237230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54924" y="1329289"/>
            <a:ext cx="6968836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class="mx-3 mb-3" style="width:70px;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height:70px; border-radius:70%; overflow:hidden"&gt;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&lt;img src="avatar3.jpg" width="70px" /&gt;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199957-A043-6A96-9E25-F4D222FF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705" y="309004"/>
            <a:ext cx="3978095" cy="6245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69B9EB-9319-DB58-FFE7-5B25880EB860}"/>
              </a:ext>
            </a:extLst>
          </p:cNvPr>
          <p:cNvSpPr txBox="1"/>
          <p:nvPr/>
        </p:nvSpPr>
        <p:spPr>
          <a:xfrm>
            <a:off x="1130531" y="5886158"/>
            <a:ext cx="533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이미지출처 &lt;a href="https://kr.freepik.com/free-psd/3d-render-of-avatar-character_51761414.htm"&gt;Freepik&lt;/a&gt;</a:t>
            </a:r>
          </a:p>
        </p:txBody>
      </p:sp>
    </p:spTree>
    <p:extLst>
      <p:ext uri="{BB962C8B-B14F-4D97-AF65-F5344CB8AC3E}">
        <p14:creationId xmlns:p14="http://schemas.microsoft.com/office/powerpoint/2010/main" val="9496713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SVG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Scalable Vector Graphics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8746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4EB68-733C-BECA-11B5-769ECB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SVG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71E6B-56C4-F0C5-0C75-F6FEA7B28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웹</a:t>
            </a:r>
            <a:r>
              <a:rPr lang="en-US" altLang="ko-KR"/>
              <a:t> </a:t>
            </a:r>
            <a:r>
              <a:rPr lang="ko-KR" altLang="en-US"/>
              <a:t>친화적인 벡터 파일 포맷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차원 벡터 그래픽을 표현하기 위한 </a:t>
            </a:r>
            <a:r>
              <a:rPr lang="en-US" altLang="ko-KR"/>
              <a:t>XML </a:t>
            </a:r>
            <a:r>
              <a:rPr lang="ko-KR" altLang="en-US"/>
              <a:t>기반의 파일 형식</a:t>
            </a:r>
            <a:endParaRPr lang="en-US" altLang="ko-KR"/>
          </a:p>
          <a:p>
            <a:r>
              <a:rPr lang="en-US" altLang="ko-KR"/>
              <a:t>JPEG</a:t>
            </a:r>
            <a:r>
              <a:rPr lang="ko-KR" altLang="en-US"/>
              <a:t>와 같은 픽셀 기반의 래스터 파일과 달리</a:t>
            </a:r>
            <a:r>
              <a:rPr lang="en-US" altLang="ko-KR"/>
              <a:t>, </a:t>
            </a:r>
            <a:r>
              <a:rPr lang="ko-KR" altLang="en-US"/>
              <a:t>벡터 파일은 그리드 위의 점과 선을 기반으로 하는 수학 공식을 통해 이미지를 저장</a:t>
            </a:r>
            <a:endParaRPr lang="en-US" altLang="ko-KR"/>
          </a:p>
          <a:p>
            <a:r>
              <a:rPr lang="ko-KR" altLang="en-US"/>
              <a:t>벡터 파일이므로 확대하거나 축소해도 해상도가 저하되지 않음</a:t>
            </a:r>
            <a:endParaRPr lang="en-US" altLang="ko-KR"/>
          </a:p>
          <a:p>
            <a:r>
              <a:rPr lang="ko-KR" altLang="en-US"/>
              <a:t>기본 </a:t>
            </a:r>
            <a:r>
              <a:rPr lang="en-US" altLang="ko-KR"/>
              <a:t>SVG</a:t>
            </a:r>
            <a:r>
              <a:rPr lang="ko-KR" altLang="en-US"/>
              <a:t>파일은 많은 컬러 픽셀로 생성되는 래스터 이미지보다 크기가 작음</a:t>
            </a:r>
            <a:endParaRPr lang="en-US" altLang="ko-KR"/>
          </a:p>
          <a:p>
            <a:r>
              <a:rPr lang="ko-KR" altLang="en-US"/>
              <a:t>픽셀이 부족해 고품질의 디지털 사진을 표현하는데는 불리</a:t>
            </a:r>
          </a:p>
        </p:txBody>
      </p:sp>
    </p:spTree>
    <p:extLst>
      <p:ext uri="{BB962C8B-B14F-4D97-AF65-F5344CB8AC3E}">
        <p14:creationId xmlns:p14="http://schemas.microsoft.com/office/powerpoint/2010/main" val="214416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Grid </a:t>
            </a:r>
            <a:r>
              <a:rPr lang="ko-KR" altLang="en-US" sz="3600" dirty="0" err="1"/>
              <a:t>반응형</a:t>
            </a:r>
            <a:r>
              <a:rPr lang="ko-KR" altLang="en-US" sz="3600" dirty="0"/>
              <a:t> 행렬</a:t>
            </a:r>
            <a:r>
              <a:rPr lang="en-US" altLang="ko-KR" sz="3600" dirty="0"/>
              <a:t>(.row-cols-*) </a:t>
            </a:r>
            <a:r>
              <a:rPr lang="ko-KR" altLang="en-US" sz="3600" dirty="0"/>
              <a:t>클래스 예제</a:t>
            </a:r>
            <a:r>
              <a:rPr lang="en-US" altLang="ko-KR" sz="3600" dirty="0"/>
              <a:t>1</a:t>
            </a:r>
            <a:r>
              <a:rPr lang="ko-KR" altLang="en-US" sz="3600" dirty="0"/>
              <a:t> </a:t>
            </a:r>
            <a:r>
              <a:rPr lang="en-US" altLang="ko-KR" sz="3600" dirty="0"/>
              <a:t>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70246"/>
            <a:ext cx="5005647" cy="4887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500" dirty="0"/>
              <a:t>&lt;!DOCTYPE html&gt;</a:t>
            </a:r>
          </a:p>
          <a:p>
            <a:pPr marL="0" indent="0">
              <a:buNone/>
            </a:pPr>
            <a:r>
              <a:rPr lang="en-US" altLang="ko-KR" sz="1500" dirty="0"/>
              <a:t>&lt;html </a:t>
            </a:r>
            <a:r>
              <a:rPr lang="en-US" altLang="ko-KR" sz="1500" dirty="0" err="1"/>
              <a:t>lang</a:t>
            </a:r>
            <a:r>
              <a:rPr lang="en-US" altLang="ko-KR" sz="1500" dirty="0"/>
              <a:t>="</a:t>
            </a:r>
            <a:r>
              <a:rPr lang="en-US" altLang="ko-KR" sz="1500" dirty="0" err="1"/>
              <a:t>en</a:t>
            </a:r>
            <a:r>
              <a:rPr lang="en-US" altLang="ko-KR" sz="1500" dirty="0"/>
              <a:t>"&gt;</a:t>
            </a:r>
          </a:p>
          <a:p>
            <a:pPr marL="0" indent="0">
              <a:buNone/>
            </a:pPr>
            <a:r>
              <a:rPr lang="en-US" altLang="ko-KR" sz="1500" dirty="0"/>
              <a:t>  &lt;head&gt;</a:t>
            </a:r>
          </a:p>
          <a:p>
            <a:pPr marL="0" indent="0">
              <a:buNone/>
            </a:pPr>
            <a:r>
              <a:rPr lang="en-US" altLang="ko-KR" sz="1500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sz="1500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sz="1500" dirty="0"/>
              <a:t>    &lt;link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="../</a:t>
            </a:r>
            <a:r>
              <a:rPr lang="en-US" altLang="ko-KR" sz="1500" dirty="0" err="1"/>
              <a:t>css</a:t>
            </a:r>
            <a:r>
              <a:rPr lang="en-US" altLang="ko-KR" sz="1500" dirty="0"/>
              <a:t>/bootstrap.min.css" </a:t>
            </a:r>
            <a:r>
              <a:rPr lang="en-US" altLang="ko-KR" sz="1500" dirty="0" err="1"/>
              <a:t>rel</a:t>
            </a:r>
            <a:r>
              <a:rPr lang="en-US" altLang="ko-KR" sz="1500" dirty="0"/>
              <a:t>="stylesheet"&gt;</a:t>
            </a:r>
          </a:p>
          <a:p>
            <a:pPr marL="0" indent="0">
              <a:buNone/>
            </a:pPr>
            <a:r>
              <a:rPr lang="en-US" altLang="ko-KR" sz="1500" dirty="0"/>
              <a:t>    &lt;title&gt;Grid </a:t>
            </a:r>
            <a:r>
              <a:rPr lang="ko-KR" altLang="en-US" sz="1500" dirty="0" err="1"/>
              <a:t>반응형</a:t>
            </a:r>
            <a:r>
              <a:rPr lang="ko-KR" altLang="en-US" sz="1500" dirty="0"/>
              <a:t> 행렬</a:t>
            </a:r>
            <a:r>
              <a:rPr lang="en-US" altLang="ko-KR" sz="1500" dirty="0"/>
              <a:t>(.row-cols-*) </a:t>
            </a:r>
            <a:r>
              <a:rPr lang="ko-KR" altLang="en-US" sz="1500" dirty="0"/>
              <a:t>클래스 예제</a:t>
            </a:r>
            <a:r>
              <a:rPr lang="en-US" altLang="ko-KR" sz="1500" dirty="0"/>
              <a:t>1&lt;/title&gt;</a:t>
            </a:r>
          </a:p>
          <a:p>
            <a:pPr marL="0" indent="0">
              <a:buNone/>
            </a:pPr>
            <a:r>
              <a:rPr lang="en-US" altLang="ko-KR" sz="1500" dirty="0"/>
              <a:t>    &lt;style&gt;</a:t>
            </a:r>
          </a:p>
          <a:p>
            <a:pPr marL="0" indent="0">
              <a:buNone/>
            </a:pPr>
            <a:r>
              <a:rPr lang="en-US" altLang="ko-KR" sz="1500" dirty="0"/>
              <a:t>        .col, .col-4 {</a:t>
            </a:r>
          </a:p>
          <a:p>
            <a:pPr marL="0" indent="0">
              <a:buNone/>
            </a:pPr>
            <a:r>
              <a:rPr lang="en-US" altLang="ko-KR" sz="1500" dirty="0"/>
              <a:t>            border: 1px solid red;</a:t>
            </a:r>
          </a:p>
          <a:p>
            <a:pPr marL="0" indent="0">
              <a:buNone/>
            </a:pPr>
            <a:r>
              <a:rPr lang="en-US" altLang="ko-KR" sz="1500" dirty="0"/>
              <a:t>            padding: 10px;</a:t>
            </a:r>
          </a:p>
          <a:p>
            <a:pPr marL="0" indent="0">
              <a:buNone/>
            </a:pPr>
            <a:r>
              <a:rPr lang="en-US" altLang="ko-KR" sz="1500" dirty="0"/>
              <a:t>            margin: 4px 0px;</a:t>
            </a:r>
          </a:p>
          <a:p>
            <a:pPr marL="0" indent="0">
              <a:buNone/>
            </a:pPr>
            <a:r>
              <a:rPr lang="en-US" altLang="ko-KR" sz="1500" dirty="0"/>
              <a:t>        }</a:t>
            </a:r>
          </a:p>
          <a:p>
            <a:pPr marL="0" indent="0">
              <a:buNone/>
            </a:pPr>
            <a:endParaRPr lang="en-US" altLang="ko-KR" sz="15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153" y="1480266"/>
            <a:ext cx="5005647" cy="5046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        .row{</a:t>
            </a:r>
          </a:p>
          <a:p>
            <a:pPr marL="0" indent="0">
              <a:buNone/>
            </a:pPr>
            <a:r>
              <a:rPr lang="en-US" altLang="ko-KR" dirty="0"/>
              <a:t>            margin-bottom: 4px;</a:t>
            </a:r>
          </a:p>
          <a:p>
            <a:pPr marL="0" indent="0">
              <a:buNone/>
            </a:pPr>
            <a:r>
              <a:rPr lang="en-US" altLang="ko-KR" dirty="0"/>
              <a:t>            margin-top: 4px;</a:t>
            </a:r>
          </a:p>
          <a:p>
            <a:pPr marL="0" indent="0">
              <a:buNone/>
            </a:pPr>
            <a:r>
              <a:rPr lang="en-US" altLang="ko-KR" dirty="0"/>
              <a:t>        }       </a:t>
            </a:r>
          </a:p>
          <a:p>
            <a:pPr marL="0" indent="0">
              <a:buNone/>
            </a:pPr>
            <a:r>
              <a:rPr lang="en-US" altLang="ko-KR" dirty="0"/>
              <a:t>    &lt;/style&gt;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&lt;div class="container"&gt;</a:t>
            </a:r>
          </a:p>
          <a:p>
            <a:pPr marL="0" indent="0">
              <a:buNone/>
            </a:pPr>
            <a:r>
              <a:rPr lang="en-US" altLang="ko-KR" dirty="0"/>
              <a:t>        &lt;div class="row row-cols-2"&gt;</a:t>
            </a:r>
          </a:p>
          <a:p>
            <a:pPr marL="0" indent="0">
              <a:buNone/>
            </a:pPr>
            <a:r>
              <a:rPr lang="en-US" altLang="ko-KR" dirty="0"/>
              <a:t>  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&lt;/div&gt;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16798" y="4197260"/>
            <a:ext cx="435317" cy="10999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8916976" y="2625567"/>
            <a:ext cx="945932" cy="12564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0610" y="5934336"/>
            <a:ext cx="219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모든 해상도에 대해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너비가 균등하게 배분됨</a:t>
            </a:r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 flipV="1">
            <a:off x="8434456" y="5331820"/>
            <a:ext cx="1346154" cy="8641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378646" y="3916667"/>
            <a:ext cx="1023908" cy="2459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836315" y="2275608"/>
            <a:ext cx="1760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열의 개수를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하라는 의미이며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부모 </a:t>
            </a:r>
            <a:r>
              <a:rPr lang="en-US" altLang="ko-KR" sz="1400" dirty="0">
                <a:solidFill>
                  <a:srgbClr val="FF0000"/>
                </a:solidFill>
              </a:rPr>
              <a:t>.row</a:t>
            </a:r>
            <a:r>
              <a:rPr lang="ko-KR" altLang="en-US" sz="1400" dirty="0">
                <a:solidFill>
                  <a:srgbClr val="FF0000"/>
                </a:solidFill>
              </a:rPr>
              <a:t>에 설정함</a:t>
            </a:r>
          </a:p>
        </p:txBody>
      </p:sp>
    </p:spTree>
    <p:extLst>
      <p:ext uri="{BB962C8B-B14F-4D97-AF65-F5344CB8AC3E}">
        <p14:creationId xmlns:p14="http://schemas.microsoft.com/office/powerpoint/2010/main" val="125680215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738"/>
            <a:ext cx="10515600" cy="6141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SVG</a:t>
            </a:r>
            <a:r>
              <a:rPr lang="ko-KR" altLang="en-US"/>
              <a:t> </a:t>
            </a:r>
            <a:r>
              <a:rPr lang="en-US" altLang="ko-KR"/>
              <a:t>– symbol &amp; use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2237230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392084" y="1089535"/>
            <a:ext cx="109617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&lt;div class="container" style="border:1px solid blue;"&gt;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&lt;svg xmlns="http://www.w3.org/2000/svg" class="d-none"&gt;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&lt;symbol id="search" viewBox="0 0 24 24" width="40" height="40" fill="none“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stroke="currentColor" stroke-linecap="round" stroke-linejoin="round" stroke-width="2"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class="mx-3" role="img"&gt;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&lt;circle cx="10.5" cy="10.5" r="7.5"/&gt;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&lt;path d="M21 21 l-5.2 -5.2"/&gt;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&lt;svg xmlns="http://www.w3.org/2000/svg" class="d-none"&gt;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&lt;symbol id="search1" viewBox="3 3 24 24" width="60" height="60" fill="none“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stroke="currentColor" stroke-linecap="round" stroke-linejoin="round" stroke-width="2“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class="mx-3" role="img"&gt;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&lt;circle cx="10.5" cy="10.5" r="7.5"/&gt;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&lt;path d="M21 21 l-5.2 -5.2"/&gt;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&lt;svg&gt;&lt;use href="#search"&gt;&lt;/use&gt;&lt;/svg&gt;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&lt;svg&gt;&lt;use href="#search1"&gt;&lt;/use&gt;&lt;/svg&gt;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6695A6-1CA0-B439-797F-121F241C3509}"/>
              </a:ext>
            </a:extLst>
          </p:cNvPr>
          <p:cNvSpPr/>
          <p:nvPr/>
        </p:nvSpPr>
        <p:spPr>
          <a:xfrm>
            <a:off x="1634837" y="1646757"/>
            <a:ext cx="825731" cy="216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1F475C-60CA-6C7B-CF35-ED32512FB2F5}"/>
              </a:ext>
            </a:extLst>
          </p:cNvPr>
          <p:cNvSpPr/>
          <p:nvPr/>
        </p:nvSpPr>
        <p:spPr>
          <a:xfrm>
            <a:off x="1964574" y="5312103"/>
            <a:ext cx="2856808" cy="216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DC655C-BD8C-0087-B1ED-880E8D15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15093"/>
            <a:ext cx="5251953" cy="19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14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4EB68-733C-BECA-11B5-769ECB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SVG – search</a:t>
            </a:r>
            <a:r>
              <a:rPr lang="ko-KR" altLang="en-US"/>
              <a:t> </a:t>
            </a:r>
            <a:r>
              <a:rPr lang="en-US" altLang="ko-KR"/>
              <a:t>icon</a:t>
            </a:r>
            <a:r>
              <a:rPr lang="ko-KR" altLang="en-US"/>
              <a:t> 그리기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196088-3794-DDB8-BBC7-BDA2E9EE9B7E}"/>
              </a:ext>
            </a:extLst>
          </p:cNvPr>
          <p:cNvGrpSpPr/>
          <p:nvPr/>
        </p:nvGrpSpPr>
        <p:grpSpPr>
          <a:xfrm>
            <a:off x="1907338" y="1576812"/>
            <a:ext cx="5503220" cy="4811237"/>
            <a:chOff x="1907338" y="1369422"/>
            <a:chExt cx="5503220" cy="48112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6966B3-D153-906A-09B6-C01E60B3424A}"/>
                </a:ext>
              </a:extLst>
            </p:cNvPr>
            <p:cNvSpPr/>
            <p:nvPr/>
          </p:nvSpPr>
          <p:spPr>
            <a:xfrm>
              <a:off x="3648944" y="2576856"/>
              <a:ext cx="2394409" cy="2394409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E15CF54-ECA5-BBDA-1456-552D6A91E054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39" y="2186247"/>
              <a:ext cx="430196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5915F6E-33F8-CAFE-E199-5D3281C60AC7}"/>
                </a:ext>
              </a:extLst>
            </p:cNvPr>
            <p:cNvCxnSpPr>
              <a:cxnSpLocks/>
            </p:cNvCxnSpPr>
            <p:nvPr/>
          </p:nvCxnSpPr>
          <p:spPr>
            <a:xfrm>
              <a:off x="3242820" y="1772239"/>
              <a:ext cx="0" cy="41666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89421FD-62E5-D737-3083-286F453A53C8}"/>
                </a:ext>
              </a:extLst>
            </p:cNvPr>
            <p:cNvCxnSpPr>
              <a:cxnSpLocks/>
              <a:endCxn id="13" idx="4"/>
            </p:cNvCxnSpPr>
            <p:nvPr/>
          </p:nvCxnSpPr>
          <p:spPr>
            <a:xfrm>
              <a:off x="4830635" y="2170732"/>
              <a:ext cx="15514" cy="28005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D7DBE48-2C23-43A6-72C2-106FAC03A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35329" y="2381552"/>
              <a:ext cx="15514" cy="28005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0648838-C673-1F14-2048-D202B9D7DB61}"/>
                </a:ext>
              </a:extLst>
            </p:cNvPr>
            <p:cNvCxnSpPr>
              <a:cxnSpLocks/>
            </p:cNvCxnSpPr>
            <p:nvPr/>
          </p:nvCxnSpPr>
          <p:spPr>
            <a:xfrm>
              <a:off x="6043353" y="2170732"/>
              <a:ext cx="15514" cy="28005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BF1766-E4A6-492B-88EC-E86B37B1F5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35329" y="3563242"/>
              <a:ext cx="15514" cy="28005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5A5EAF0-22C7-CD4F-800A-F4181ADB4CAA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813989" y="1677199"/>
              <a:ext cx="15514" cy="399063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168B603-03DE-4335-85EF-5BF509028E2E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flipH="1">
              <a:off x="2409732" y="5667835"/>
              <a:ext cx="4419771" cy="1986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E72AE22-F100-0781-193F-41E0FF796DF4}"/>
                </a:ext>
              </a:extLst>
            </p:cNvPr>
            <p:cNvCxnSpPr>
              <a:endCxn id="13" idx="5"/>
            </p:cNvCxnSpPr>
            <p:nvPr/>
          </p:nvCxnSpPr>
          <p:spPr>
            <a:xfrm flipH="1" flipV="1">
              <a:off x="5692700" y="4620612"/>
              <a:ext cx="1121289" cy="104722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FB8622-018D-0FCB-7F0F-6E13353B1DB8}"/>
                </a:ext>
              </a:extLst>
            </p:cNvPr>
            <p:cNvSpPr txBox="1"/>
            <p:nvPr/>
          </p:nvSpPr>
          <p:spPr>
            <a:xfrm>
              <a:off x="2836697" y="1878470"/>
              <a:ext cx="44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B060CD-2372-E6A9-E782-388529141E76}"/>
                </a:ext>
              </a:extLst>
            </p:cNvPr>
            <p:cNvSpPr txBox="1"/>
            <p:nvPr/>
          </p:nvSpPr>
          <p:spPr>
            <a:xfrm>
              <a:off x="4518969" y="1878470"/>
              <a:ext cx="58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10.5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57B2E7-80E6-B92D-E2E7-F4F6B000AFC2}"/>
                </a:ext>
              </a:extLst>
            </p:cNvPr>
            <p:cNvSpPr txBox="1"/>
            <p:nvPr/>
          </p:nvSpPr>
          <p:spPr>
            <a:xfrm>
              <a:off x="5744294" y="1878470"/>
              <a:ext cx="541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18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F59A29-9F5A-6550-7909-0C69B2C19D51}"/>
                </a:ext>
              </a:extLst>
            </p:cNvPr>
            <p:cNvSpPr txBox="1"/>
            <p:nvPr/>
          </p:nvSpPr>
          <p:spPr>
            <a:xfrm>
              <a:off x="6592459" y="1369422"/>
              <a:ext cx="44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21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FED78C-3975-CF07-75FA-ED61480F211D}"/>
                </a:ext>
              </a:extLst>
            </p:cNvPr>
            <p:cNvSpPr txBox="1"/>
            <p:nvPr/>
          </p:nvSpPr>
          <p:spPr>
            <a:xfrm>
              <a:off x="5393123" y="1381642"/>
              <a:ext cx="541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15.8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F7E9426-4E51-0CC7-1A39-BAFD3B911394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5663911" y="1689419"/>
              <a:ext cx="45799" cy="291804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A051E2-3424-5232-373A-B8DB42BACDFA}"/>
                </a:ext>
              </a:extLst>
            </p:cNvPr>
            <p:cNvSpPr txBox="1"/>
            <p:nvPr/>
          </p:nvSpPr>
          <p:spPr>
            <a:xfrm>
              <a:off x="2728517" y="3588727"/>
              <a:ext cx="58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10.5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84D116-5179-7340-F133-301238DD1B39}"/>
                </a:ext>
              </a:extLst>
            </p:cNvPr>
            <p:cNvSpPr txBox="1"/>
            <p:nvPr/>
          </p:nvSpPr>
          <p:spPr>
            <a:xfrm>
              <a:off x="2805602" y="4817376"/>
              <a:ext cx="541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18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FBDD75-C5C8-6BD0-2BC0-6014BB170681}"/>
                </a:ext>
              </a:extLst>
            </p:cNvPr>
            <p:cNvSpPr txBox="1"/>
            <p:nvPr/>
          </p:nvSpPr>
          <p:spPr>
            <a:xfrm>
              <a:off x="1966672" y="5533815"/>
              <a:ext cx="44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21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66CCF3-5059-EB20-518A-E81205EBC310}"/>
                </a:ext>
              </a:extLst>
            </p:cNvPr>
            <p:cNvSpPr txBox="1"/>
            <p:nvPr/>
          </p:nvSpPr>
          <p:spPr>
            <a:xfrm>
              <a:off x="1907338" y="4436436"/>
              <a:ext cx="541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15.8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CA0662D-4BBF-8604-8D21-C081ABABD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9732" y="4590325"/>
              <a:ext cx="3303685" cy="183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5AF855-8A50-7BFC-9981-9C9DF7BEE697}"/>
                </a:ext>
              </a:extLst>
            </p:cNvPr>
            <p:cNvSpPr txBox="1"/>
            <p:nvPr/>
          </p:nvSpPr>
          <p:spPr>
            <a:xfrm>
              <a:off x="6967498" y="2016843"/>
              <a:ext cx="44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BAE8019-FD26-3ACD-CFFA-B9CC3EBD3ACF}"/>
                </a:ext>
              </a:extLst>
            </p:cNvPr>
            <p:cNvSpPr txBox="1"/>
            <p:nvPr/>
          </p:nvSpPr>
          <p:spPr>
            <a:xfrm>
              <a:off x="3020519" y="5872882"/>
              <a:ext cx="44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y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A320ECCC-EBC4-9A46-656A-4C5E0DFC0395}"/>
                </a:ext>
              </a:extLst>
            </p:cNvPr>
            <p:cNvCxnSpPr/>
            <p:nvPr/>
          </p:nvCxnSpPr>
          <p:spPr>
            <a:xfrm>
              <a:off x="5663910" y="1878470"/>
              <a:ext cx="115783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2A374C-7451-2680-95C8-0F6DC974ACF6}"/>
                </a:ext>
              </a:extLst>
            </p:cNvPr>
            <p:cNvSpPr txBox="1"/>
            <p:nvPr/>
          </p:nvSpPr>
          <p:spPr>
            <a:xfrm>
              <a:off x="5969282" y="1601326"/>
              <a:ext cx="541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5.2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F2EC4A0-009D-DA9A-3AE5-2DC5A1DDFA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8517" y="4620612"/>
              <a:ext cx="0" cy="10834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06466C-E5A0-47BF-3319-E4276E51509E}"/>
                </a:ext>
              </a:extLst>
            </p:cNvPr>
            <p:cNvSpPr txBox="1"/>
            <p:nvPr/>
          </p:nvSpPr>
          <p:spPr>
            <a:xfrm>
              <a:off x="2323431" y="5018386"/>
              <a:ext cx="541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5.2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2C1B97-A575-E1A7-CE6D-FE4400E5AC65}"/>
                </a:ext>
              </a:extLst>
            </p:cNvPr>
            <p:cNvSpPr txBox="1"/>
            <p:nvPr/>
          </p:nvSpPr>
          <p:spPr>
            <a:xfrm>
              <a:off x="3978865" y="3518628"/>
              <a:ext cx="654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r=7.5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C9FA498-26D7-F76E-3214-A172FF6661E9}"/>
                  </a:ext>
                </a:extLst>
              </p:cNvPr>
              <p:cNvSpPr txBox="1"/>
              <p:nvPr/>
            </p:nvSpPr>
            <p:spPr>
              <a:xfrm>
                <a:off x="7778973" y="2156912"/>
                <a:ext cx="3293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−10.5)</m:t>
                          </m:r>
                        </m:e>
                        <m:sup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−10.5)</m:t>
                          </m:r>
                        </m:e>
                        <m:sup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7.5</m:t>
                          </m:r>
                        </m:e>
                        <m:sup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C9FA498-26D7-F76E-3214-A172FF66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973" y="2156912"/>
                <a:ext cx="3293722" cy="276999"/>
              </a:xfrm>
              <a:prstGeom prst="rect">
                <a:avLst/>
              </a:prstGeom>
              <a:blipFill>
                <a:blip r:embed="rId2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7ADB5AF-C8E6-C6E5-8586-413E9FAE2D8F}"/>
                  </a:ext>
                </a:extLst>
              </p:cNvPr>
              <p:cNvSpPr txBox="1"/>
              <p:nvPr/>
            </p:nvSpPr>
            <p:spPr>
              <a:xfrm>
                <a:off x="7952403" y="2645746"/>
                <a:ext cx="647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7ADB5AF-C8E6-C6E5-8586-413E9FAE2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403" y="2645746"/>
                <a:ext cx="647357" cy="276999"/>
              </a:xfrm>
              <a:prstGeom prst="rect">
                <a:avLst/>
              </a:prstGeom>
              <a:blipFill>
                <a:blip r:embed="rId3"/>
                <a:stretch>
                  <a:fillRect l="-6604" r="-188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1BF61874-D38B-4CC9-5FA6-7A2B66B06A61}"/>
              </a:ext>
            </a:extLst>
          </p:cNvPr>
          <p:cNvSpPr txBox="1"/>
          <p:nvPr/>
        </p:nvSpPr>
        <p:spPr>
          <a:xfrm>
            <a:off x="7903657" y="3356686"/>
            <a:ext cx="388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연립방정식을 풀어 교차점을 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BD807AD-732E-4C74-DEC7-DFAFD55CAE50}"/>
                  </a:ext>
                </a:extLst>
              </p:cNvPr>
              <p:cNvSpPr txBox="1"/>
              <p:nvPr/>
            </p:nvSpPr>
            <p:spPr>
              <a:xfrm>
                <a:off x="7952403" y="3845520"/>
                <a:ext cx="2324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=15.8, 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=15.8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BD807AD-732E-4C74-DEC7-DFAFD55CA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403" y="3845520"/>
                <a:ext cx="2324098" cy="276999"/>
              </a:xfrm>
              <a:prstGeom prst="rect">
                <a:avLst/>
              </a:prstGeom>
              <a:blipFill>
                <a:blip r:embed="rId4"/>
                <a:stretch>
                  <a:fillRect l="-525" r="-1312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3F775D25-F6C9-59C1-F02A-2D9EEC7D7484}"/>
              </a:ext>
            </a:extLst>
          </p:cNvPr>
          <p:cNvGrpSpPr/>
          <p:nvPr/>
        </p:nvGrpSpPr>
        <p:grpSpPr>
          <a:xfrm>
            <a:off x="7778973" y="713278"/>
            <a:ext cx="1534413" cy="923330"/>
            <a:chOff x="8113233" y="5024766"/>
            <a:chExt cx="1534413" cy="92333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8A8B7-8F00-EC30-2D16-24794E5AC2EF}"/>
                </a:ext>
              </a:extLst>
            </p:cNvPr>
            <p:cNvSpPr txBox="1"/>
            <p:nvPr/>
          </p:nvSpPr>
          <p:spPr>
            <a:xfrm>
              <a:off x="8113233" y="5024766"/>
              <a:ext cx="1534413" cy="923330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 : move to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 : Line to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Lxy, 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E776554-C6FB-591D-93DF-93AF64D91C0B}"/>
                    </a:ext>
                  </a:extLst>
                </p:cNvPr>
                <p:cNvSpPr txBox="1"/>
                <p:nvPr/>
              </p:nvSpPr>
              <p:spPr>
                <a:xfrm>
                  <a:off x="8599760" y="5618094"/>
                  <a:ext cx="701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∆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∆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E776554-C6FB-591D-93DF-93AF64D91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760" y="5618094"/>
                  <a:ext cx="70115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087" r="-6087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C3AB96-3071-E475-8EE9-8F3086FEA752}"/>
              </a:ext>
            </a:extLst>
          </p:cNvPr>
          <p:cNvSpPr txBox="1"/>
          <p:nvPr/>
        </p:nvSpPr>
        <p:spPr>
          <a:xfrm>
            <a:off x="7806385" y="4424090"/>
            <a:ext cx="362832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M = moveto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L = lineto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H = horizontal lineto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V = vertical lineto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C = curveto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S = smooth curveto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Q = quadratic Bézier curve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T = smooth quadratic Bézier curveto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A = elliptical Arc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맑은 고딕" panose="020B0503020000020004" pitchFamily="50" charset="-127"/>
                <a:cs typeface="+mn-cs"/>
              </a:rPr>
              <a:t> Z = closepath</a:t>
            </a:r>
          </a:p>
        </p:txBody>
      </p:sp>
    </p:spTree>
    <p:extLst>
      <p:ext uri="{BB962C8B-B14F-4D97-AF65-F5344CB8AC3E}">
        <p14:creationId xmlns:p14="http://schemas.microsoft.com/office/powerpoint/2010/main" val="5350832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81FC-D96C-C073-258A-6ABFAEC8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108"/>
          </a:xfrm>
        </p:spPr>
        <p:txBody>
          <a:bodyPr/>
          <a:lstStyle/>
          <a:p>
            <a:r>
              <a:rPr lang="en-US" altLang="ko-KR"/>
              <a:t>SVG</a:t>
            </a:r>
            <a:r>
              <a:rPr lang="ko-KR" altLang="en-US"/>
              <a:t> </a:t>
            </a:r>
            <a:r>
              <a:rPr lang="en-US" altLang="ko-KR"/>
              <a:t>- Examples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7B342-356C-2632-4400-A622F6777F4D}"/>
              </a:ext>
            </a:extLst>
          </p:cNvPr>
          <p:cNvSpPr txBox="1"/>
          <p:nvPr/>
        </p:nvSpPr>
        <p:spPr>
          <a:xfrm>
            <a:off x="728264" y="1217598"/>
            <a:ext cx="10961716" cy="559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&lt;html lang="en"&gt;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&lt;head&gt;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&lt;title&gt;SVG&lt;/title&gt;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charset="utf-8"&gt;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name="viewport" content="width=device-width, initial-scale=1"&gt;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&lt;link href=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https://cdn.jsdelivr.net/npm/bootstrap@5.3.1/dist/css/bootstrap.min.css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rel="stylesheet"&gt;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&lt;script src="https://cdn.jsdelivr.net/npm/bootstrap@5.3.1/dist/js/bootstrap.bundle.min.js"&gt;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&lt;/script&gt;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&lt;link rel="stylesheet" href="blogEx.css" /&gt;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&lt;style&gt;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svg {border:1px solid red;}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&lt;/style&gt;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&lt;/head&gt;</a:t>
            </a:r>
          </a:p>
        </p:txBody>
      </p:sp>
    </p:spTree>
    <p:extLst>
      <p:ext uri="{BB962C8B-B14F-4D97-AF65-F5344CB8AC3E}">
        <p14:creationId xmlns:p14="http://schemas.microsoft.com/office/powerpoint/2010/main" val="25585136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81FC-D96C-C073-258A-6ABFAEC8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108"/>
          </a:xfrm>
        </p:spPr>
        <p:txBody>
          <a:bodyPr/>
          <a:lstStyle/>
          <a:p>
            <a:r>
              <a:rPr lang="en-US" altLang="ko-KR"/>
              <a:t>SVG</a:t>
            </a:r>
            <a:r>
              <a:rPr lang="ko-KR" altLang="en-US"/>
              <a:t> </a:t>
            </a:r>
            <a:r>
              <a:rPr lang="en-US" altLang="ko-KR"/>
              <a:t>– Examples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7B342-356C-2632-4400-A622F6777F4D}"/>
              </a:ext>
            </a:extLst>
          </p:cNvPr>
          <p:cNvSpPr txBox="1"/>
          <p:nvPr/>
        </p:nvSpPr>
        <p:spPr>
          <a:xfrm>
            <a:off x="728264" y="1217598"/>
            <a:ext cx="11083522" cy="559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&lt;div class="container" style="border:1px solid blue;"&gt;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 xmlns="http://www.w3.org/2000/svg" class="d-none"&gt;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id="aperture" fill="none" stroke="currentColor" stroke-linecap="round"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stroke-linejoin="round" stroke-width="2" viewBox="0 0 24 24"&gt;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&lt;circle cx="12" cy="12" r="10"/&gt;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d="M14.31 8l5.74 9.94M9.69 8h11.48M7.38 12l5.74-9.94M9.69 16L3.95 6.06M14.31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16H2.83m13.79-4l-5.74 9.94"/&gt;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id="cart" viewBox="0 0 16 16"&gt;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d="M0 1.5A.5.5 0 0 1 .5 1H2a.5.5 0 0 1 .485.379L2.89 3H14.5a.5.5 0 0 1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.49.598l-1 5a.5.5 0 0 1-.465.401l-9.397.472L4.415 11H13a.5.5 0 0 1 0 1H4a.5.5 0 0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1-.491-.408L2.01 3.607 1.61 2H.5a.5.5 0 0 1-.5-.5zM3.102 4l.84 4.479 9.144-.459L13.89 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H3.102zM5 12a2 2 0 1 0 0 4 2 2 0 0 0 0-4zm7 0a2 2 0 1 0 0 4 2 2 0 0 0 0-4zm-7 1a1 1 0 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1 0 2 1 1 0 0 1 0-2zm7 0a1 1 0 1 1 0 2 1 1 0 0 1 0-2z"/&gt;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id="chevron-right" viewBox="0 0 16 16"&gt;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fill-rule="evenodd" d="M4.646 1.646a.5.5 0 0 1 .708 0l6 6a.5.5 0 0 1 0 .708l-6 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a.5.5 0 0 1-.708-.708L10.293 8 4.646 2.354a.5.5 0 0 1 0-.708z"/&gt;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&lt;/svg&gt;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92858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81FC-D96C-C073-258A-6ABFAEC8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108"/>
          </a:xfrm>
        </p:spPr>
        <p:txBody>
          <a:bodyPr/>
          <a:lstStyle/>
          <a:p>
            <a:r>
              <a:rPr lang="en-US" altLang="ko-KR"/>
              <a:t>SVG</a:t>
            </a:r>
            <a:r>
              <a:rPr lang="ko-KR" altLang="en-US"/>
              <a:t> </a:t>
            </a:r>
            <a:r>
              <a:rPr lang="en-US" altLang="ko-KR"/>
              <a:t>– Examples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7B342-356C-2632-4400-A622F6777F4D}"/>
              </a:ext>
            </a:extLst>
          </p:cNvPr>
          <p:cNvSpPr txBox="1"/>
          <p:nvPr/>
        </p:nvSpPr>
        <p:spPr>
          <a:xfrm>
            <a:off x="728264" y="1217598"/>
            <a:ext cx="1155486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 xmlns="http://www.w3.org/2000/svg" class="d-none"&gt;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id="check2" viewBox="0 0 16 16"&gt;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d="M13.854 3.646a.5.5 0 0 1 0 .708l-7 7a.5.5 0 0 1-.708 0l-3.5-3.5a.5.5 0 1 1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.708-.708L6.5 10.293l6.646-6.647a.5.5 0 0 1 .708 0z"/&gt;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id="circle-half" viewBox="0 0 16 16"&gt;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d="M8 15A7 7 0 1 0 8 1v14zm0 1A8 8 0 1 1 8 0a8 8 0 0 1 0 16z"/&gt;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id="moon-stars-fill" viewBox="0 0 16 16"&gt;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d="M6 .278a.768.768 0 0 1 .08.858 7.208 7.208 0 0 0-.878 3.46c0 4.021 3.278 7.277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7.318 7.277.527 0 1.04-.055 1.533-.16a.787.787 0 0 1 .81.316.733.733 0 0 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-.031.893A8.349 8.349 0 0 1 8.344 16C3.734 16 0 12.286 0 7.71 0 4.266 2.114 1.312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5.124.06A.752.752 0 0 1 6 .278z"/&gt;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d="M10.794 3.148a.217.217 0 0 1 .412 0l.387 1.162c.173.518.579.924 1.097 1.097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l1.162.387a.217.217 0 0 1 0 .412l-1.162.387a1.734 1.734 0 0 0-1.097 1.097l-.387 1.162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a.217.217 0 0 1-.412 0l-.387-1.162A1.734 1.734 0 0 0 9.31 6.593l-1.162-.387a.217.217 0 0 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0-.412 l1.162-.387a1.734 1.734 0 0 0 1.097-1.097l.387-1.162zM13.863.099 a.145.145 0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1 .274 0 l.258.774c.115.346.386.617.732.732l.774.258a.145.145 0 0 1 0 .274l-.774.258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a1.156 1.156 0 0 0 -.732 .732 l-.258.774a.145.145 0 0 1-.274 0l-.258-.774a1.156 1.156 0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0-.732-.732l-.774-.258a.145.145 0 0 1 0-.274l.774-.258c.346-.115.617-.386.732-.732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L13.863.1z"/&gt;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</p:txBody>
      </p:sp>
    </p:spTree>
    <p:extLst>
      <p:ext uri="{BB962C8B-B14F-4D97-AF65-F5344CB8AC3E}">
        <p14:creationId xmlns:p14="http://schemas.microsoft.com/office/powerpoint/2010/main" val="257021206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81FC-D96C-C073-258A-6ABFAEC8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108"/>
          </a:xfrm>
        </p:spPr>
        <p:txBody>
          <a:bodyPr/>
          <a:lstStyle/>
          <a:p>
            <a:r>
              <a:rPr lang="en-US" altLang="ko-KR"/>
              <a:t>SVG</a:t>
            </a:r>
            <a:r>
              <a:rPr lang="ko-KR" altLang="en-US"/>
              <a:t> </a:t>
            </a:r>
            <a:r>
              <a:rPr lang="en-US" altLang="ko-KR"/>
              <a:t>– Examples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7B342-356C-2632-4400-A622F6777F4D}"/>
              </a:ext>
            </a:extLst>
          </p:cNvPr>
          <p:cNvSpPr txBox="1"/>
          <p:nvPr/>
        </p:nvSpPr>
        <p:spPr>
          <a:xfrm>
            <a:off x="106094" y="1328142"/>
            <a:ext cx="1179995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id="sun-fill" viewBox="0 0 16 16"&gt;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d="M8 12a4 4 0 1 0 0-8 4 4 0 0 0 0 8zM8 0a.5.5 0 0 1 .5.5v2a.5.5 0 0 1-1 0v-2A.5.5 0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1 8 0zm0 13a.5.5 0 0 1 .5.5v2a.5.5 0 0 1-1 0v-2A.5.5 0 0 1 8 13zm8-5a.5.5 0 0 1-.5.5 h-2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a.5.5 0 0 1 0-1h2a.5.5 0 0 1 .5.5zM3 8a.5.5 0 0 1-.5.5h-2a.5.5 0 0 1 0-1h2A.5.5 0 0 1 3 8z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m10.657-5.657a.5.5 0 0 1 0 .707l-1.414 1.415a.5.5 0 1 1-.707-.708l1.414-1.414a.5.5 0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1 .707 0z m-9.193 9.193a.5.5 0 0 1 0 .707L3.05 13.657a.5.5 0 0 1-.707-.707l1.414-1.414a.5.5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0 0 1 .707 0zm9.193 2.121a.5.5 0 0 1-.707 0l-1.414-1.414a.5.5 0 0 1 .707-.707l1.414 1.414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a.5.5 0 0 1 0 .707zM4.464 4.465a.5.5 0 0 1-.707 0L2.343 3.05a.5.5 0 1 1 .707-.707l1.414 1.414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a.5.5 0 0 1 0 .708z"/&gt;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 xmlns="http://www.w3.org/2000/svg" class="d-none"&gt;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&lt;symbol id="camera" viewBox="0 0 24 24" width="20" height="20" fill="none" stroke="currentColor"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stroke-linecap="round" stroke-linejoin="round" stroke-width="2" class="me-2"&gt;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&lt;path d="M23 19a2 2 0 0 1-2 2H3a2 2 0 0 1-2-2V8a2 2 0 0 1 2-2h4l2-3h6l2 3h4a2 2 0 0 1 2 2z"/&gt;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&lt;circle cx="12" cy="13" r="4"/&gt;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&lt;/symbol&gt;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05978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81FC-D96C-C073-258A-6ABFAEC8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108"/>
          </a:xfrm>
        </p:spPr>
        <p:txBody>
          <a:bodyPr/>
          <a:lstStyle/>
          <a:p>
            <a:r>
              <a:rPr lang="en-US" altLang="ko-KR"/>
              <a:t>SVG</a:t>
            </a:r>
            <a:r>
              <a:rPr lang="ko-KR" altLang="en-US"/>
              <a:t> </a:t>
            </a:r>
            <a:r>
              <a:rPr lang="en-US" altLang="ko-KR"/>
              <a:t>– Examples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7B342-356C-2632-4400-A622F6777F4D}"/>
              </a:ext>
            </a:extLst>
          </p:cNvPr>
          <p:cNvSpPr txBox="1"/>
          <p:nvPr/>
        </p:nvSpPr>
        <p:spPr>
          <a:xfrm>
            <a:off x="294924" y="1319234"/>
            <a:ext cx="1179995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href="#aperture"&gt;&lt;/use&gt;&lt;/svg&gt;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href="#cart"&gt;&lt;/use&gt;&lt;/svg&gt;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href="#chevron-right"&gt;&lt;/use&gt;&lt;/svg&gt;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href="#check2"&gt;&lt;/use&gt;&lt;/svg&gt;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href="#moon-stars-fill"&gt;&lt;/use&gt;&lt;/svg&gt;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href="#sun-fill"&gt;&lt;/use&gt;&lt;/svg&gt;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&lt;svg&gt;&lt;use href="#camera"&gt;&lt;/use&gt;&lt;/svg&gt;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&lt;svg xmlns="http://www.w3.org/2000/svg" width="20" height="20" fill="none" stroke="currentColor"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stroke-linecap="round" stroke-linejoin="round" stroke-width="2" class="me-2" viewBox="0 0 24 24"&gt;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&lt;path d="M23 19a2 2 0 0 1-2 2H3a2 2 0 0 1-2-2V8a2 2 0 0 1 2-2h4l2-3h6l2 3h4a2 2 0 0 1 2 2z"/&gt;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&lt;circle cx="12" cy="13" r="4"/&gt;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&lt;/body&gt;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&lt;/html&gt;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08865D-D094-E13E-F2AE-E2259C4C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4200616"/>
            <a:ext cx="7454154" cy="24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395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015942" y="-565120"/>
            <a:ext cx="4910051" cy="2387600"/>
          </a:xfrm>
        </p:spPr>
        <p:txBody>
          <a:bodyPr/>
          <a:lstStyle/>
          <a:p>
            <a:r>
              <a:rPr lang="ko-KR" alt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종합예제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90165" y="2163937"/>
            <a:ext cx="4319848" cy="1693168"/>
          </a:xfrm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r>
              <a:rPr lang="en-US" altLang="ko-KR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Bolg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0621756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1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119" y="866661"/>
            <a:ext cx="118862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&lt;html lang="en"&gt;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&lt;title&gt;Blog&lt;/title&gt;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charset="utf-8"&gt;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name="viewport" content="width=device-width, initial-scale=1"&gt;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&lt;link href="https://cdn.jsdelivr.net/npm/bootstrap@5.3.1/dist/css/bootstrap.min.css" rel="stylesheet"&gt;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&lt;script src="https://cdn.jsdelivr.net/npm/bootstrap@5.3.1/dist/js/bootstrap.bundle.min.js"&gt;&lt;/script&gt;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&lt;link rel="stylesheet" href="blogEx.css" /&gt;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&lt;/head&gt;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&lt;div class="container"&gt;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&lt;header class="border-bottom lh-1 py-3"&gt;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class="row flex-nowrap justify-content-between align-items-center"&gt;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&lt;div class="col-4 pt-1"&gt;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&lt;a class="link-secondary" href="#"&gt;Subscribe&lt;/a&gt;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&lt;div class="col-4 text-center"&gt;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&lt;a class="blog-header-logo text-body-emphasis text-decoration-none" href="#"&gt;Large&lt;/a&gt;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&lt;div class="col-4 d-flex justify-content-end align-items-center"&gt;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&lt;a class="link-secondary" href="#" aria-label="Search"&gt;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&lt;svg xmlns="http://www.w3.org/2000/svg" width="20" height="20" fill="none" stroke="currentColor"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stroke-linecap="round" stroke-linejoin="round" stroke-width="2" class="mx-3" role="img"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viewBox="0 0 24 24"&gt;&lt;title&gt;Search&lt;/title&gt;&lt;circle cx="10.5" cy="10.5" r="7.5"/&gt;&lt;path d="M21 21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l-5.2-5.2"/&gt;&lt;/svg&gt;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&lt;/a&gt;</a:t>
            </a:r>
          </a:p>
        </p:txBody>
      </p:sp>
    </p:spTree>
    <p:extLst>
      <p:ext uri="{BB962C8B-B14F-4D97-AF65-F5344CB8AC3E}">
        <p14:creationId xmlns:p14="http://schemas.microsoft.com/office/powerpoint/2010/main" val="167139387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0662" y="1327097"/>
            <a:ext cx="1065592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&lt;a class="btn btn-sm btn-outline-secondary" href="#"&gt;Sign up&lt;/a&gt;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&lt;/header&gt;    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&lt;/body&gt;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&lt;/html&gt;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7E9A8-CC0B-AE1D-DE2B-ABD23F83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76" y="4160548"/>
            <a:ext cx="9957847" cy="20788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D095F7-76DE-3059-C589-0F7FB6994F29}"/>
              </a:ext>
            </a:extLst>
          </p:cNvPr>
          <p:cNvSpPr/>
          <p:nvPr/>
        </p:nvSpPr>
        <p:spPr>
          <a:xfrm>
            <a:off x="3925098" y="2450910"/>
            <a:ext cx="4494654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.blog-header-logo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font-family: "Playfair Display", Georgia,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"Times New Roman", serif;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font-size: 2.25rem;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167F7-CF5B-4449-C87F-585FD0F1FC95}"/>
              </a:ext>
            </a:extLst>
          </p:cNvPr>
          <p:cNvSpPr txBox="1"/>
          <p:nvPr/>
        </p:nvSpPr>
        <p:spPr>
          <a:xfrm>
            <a:off x="5320250" y="1988301"/>
            <a:ext cx="1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blogEx.css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0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Bootstrap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6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웹사이트를 </a:t>
            </a:r>
            <a:r>
              <a:rPr lang="ko-KR" altLang="en-US" dirty="0" err="1"/>
              <a:t>쉡게</a:t>
            </a:r>
            <a:r>
              <a:rPr lang="ko-KR" altLang="en-US" dirty="0"/>
              <a:t> 만들 수 있게 도와주는 </a:t>
            </a:r>
            <a:r>
              <a:rPr lang="en-US" altLang="ko-KR" dirty="0"/>
              <a:t>CSS, JS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2010</a:t>
            </a:r>
            <a:r>
              <a:rPr lang="ko-KR" altLang="en-US" dirty="0"/>
              <a:t>년 중반 트위터 개발자 중 트위터 아이디 </a:t>
            </a:r>
            <a:r>
              <a:rPr lang="en-US" altLang="ko-KR" dirty="0"/>
              <a:t>@</a:t>
            </a:r>
            <a:r>
              <a:rPr lang="en-US" altLang="ko-KR" dirty="0" err="1"/>
              <a:t>mdo</a:t>
            </a:r>
            <a:r>
              <a:rPr lang="ko-KR" altLang="en-US" dirty="0"/>
              <a:t>와 </a:t>
            </a:r>
            <a:r>
              <a:rPr lang="en-US" altLang="ko-KR" dirty="0"/>
              <a:t>@fat</a:t>
            </a:r>
            <a:r>
              <a:rPr lang="ko-KR" altLang="en-US" dirty="0"/>
              <a:t>을 사용하는 개발자가 만든 오픈 소스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작은 노력으로 큰 효과를 볼 수 있는 웹 디자인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반응형</a:t>
            </a:r>
            <a:r>
              <a:rPr lang="ko-KR" altLang="en-US" dirty="0"/>
              <a:t> 웹도 손쉽게 제작 가능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357" y="5724939"/>
            <a:ext cx="11012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프레임워크</a:t>
            </a:r>
            <a:r>
              <a:rPr lang="en-US" altLang="ko-KR" dirty="0"/>
              <a:t>(Framework)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제공받은</a:t>
            </a:r>
            <a:r>
              <a:rPr lang="en-US" altLang="ko-KR" dirty="0"/>
              <a:t> </a:t>
            </a:r>
            <a:r>
              <a:rPr lang="ko-KR" altLang="en-US" dirty="0"/>
              <a:t>일정한 요소와 틀</a:t>
            </a:r>
            <a:r>
              <a:rPr lang="en-US" altLang="ko-KR" dirty="0"/>
              <a:t>, </a:t>
            </a:r>
            <a:r>
              <a:rPr lang="ko-KR" altLang="en-US" dirty="0"/>
              <a:t>규약을 가지고 무엇인가를 만드는 일을 말하며 소프트웨어에서는 특정 프로그램을 개발하기 위한 여러 요소들과 매뉴얼인 규약을 제공하는 프로그램을 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504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Grid </a:t>
            </a:r>
            <a:r>
              <a:rPr lang="ko-KR" altLang="en-US" sz="4000" dirty="0" err="1"/>
              <a:t>반응형</a:t>
            </a:r>
            <a:r>
              <a:rPr lang="ko-KR" altLang="en-US" sz="4000" dirty="0"/>
              <a:t> 행렬</a:t>
            </a:r>
            <a:r>
              <a:rPr lang="en-US" altLang="ko-KR" sz="4000" dirty="0"/>
              <a:t>(.row-cols-*) </a:t>
            </a:r>
            <a:r>
              <a:rPr lang="ko-KR" altLang="en-US" sz="4000" dirty="0"/>
              <a:t>클래스 예제</a:t>
            </a:r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38200" y="1408582"/>
            <a:ext cx="10515600" cy="72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해상도에 따라 열 개수가 </a:t>
            </a:r>
            <a:r>
              <a:rPr lang="en-US" altLang="ko-KR" dirty="0"/>
              <a:t>1, 2, 4</a:t>
            </a:r>
            <a:r>
              <a:rPr lang="ko-KR" altLang="en-US" dirty="0"/>
              <a:t>로 변함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857" y="2119922"/>
            <a:ext cx="3220569" cy="2064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495" y="2101005"/>
            <a:ext cx="4109218" cy="2102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57" y="4494216"/>
            <a:ext cx="9182572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11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2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119" y="866661"/>
            <a:ext cx="118862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class="nav-scroller py-1 mb-3 border-bottom"&gt;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&lt;nav class="nav nav-underline justify-content-between"&gt;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 active" href="#"&gt;World&lt;/a&gt;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href="#"&gt;U.S.&lt;/a&gt;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href="#"&gt;Technology&lt;/a&gt;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href="#"&gt;Design&lt;/a&gt;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href="#"&gt;Culture&lt;/a&gt;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href="#"&gt;Business&lt;/a&gt;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href="#"&gt;Politics&lt;/a&gt;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href="#"&gt;Opinion&lt;/a&gt;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href="#"&gt;Science&lt;/a&gt;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href="#"&gt;Health&lt;/a&gt;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href="#"&gt;Style&lt;/a&gt;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class="nav-item nav-link link-body-emphasis" href="#"&gt;Travel&lt;/a&gt;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&lt;/nav&gt;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1FECC-FC27-36EE-4169-5C766DBA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522996"/>
            <a:ext cx="10515600" cy="21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8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119" y="866661"/>
            <a:ext cx="118862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&lt;main class="container"&gt;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&lt;div class="p-4 p-md-5 mb-4 rounded text-body-emphasis bg-body-secondary"&gt;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class="col-lg-6 px-0"&gt;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&lt;h1 class="display-4 fst-italic fw-bolder"&gt;Title of a longer featured blog post&lt;/h1&gt;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 class="lead my-3"&gt;Multiple lines of text that form the lede, informing new readers quickly 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efficiently about what’s most interesting in this post’s contents.&lt;/p&gt;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&lt;p class="lead mb-0"&gt;&lt;a href="#" class="text-body-emphasis fw-bold"&gt;Continue reading...&lt;/a&gt;&lt;/p&gt;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&lt;/main&gt;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F1173-C5AC-C342-FC3B-A5A0B294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11" y="2675878"/>
            <a:ext cx="8722936" cy="38120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94C421-B689-6247-FE5E-6652222B4089}"/>
              </a:ext>
            </a:extLst>
          </p:cNvPr>
          <p:cNvSpPr/>
          <p:nvPr/>
        </p:nvSpPr>
        <p:spPr>
          <a:xfrm>
            <a:off x="7613227" y="158551"/>
            <a:ext cx="4494654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.h1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font-family: "Playfair Display", Georgia,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"Times New Roman", serif;}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FA9A4-6646-2F0F-681F-B32B80A5D980}"/>
              </a:ext>
            </a:extLst>
          </p:cNvPr>
          <p:cNvSpPr txBox="1"/>
          <p:nvPr/>
        </p:nvSpPr>
        <p:spPr>
          <a:xfrm>
            <a:off x="10714789" y="884146"/>
            <a:ext cx="127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blogEx.css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567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64" y="1433741"/>
            <a:ext cx="118862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&lt;div class="row mb-2"&gt;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class="col-md-6"&gt;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class="row g-0 border rounded overflow-hidden flex-md-row mb-4 shadow-sm h-md-250 position-relative"&gt;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class="col p-4 d-flex flex-column position-static"&gt;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&lt;strong class="d-inline-block mb-2 text-primary-emphasis"&gt;World&lt;/strong&gt;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&lt;h3 class="mb-0"&gt;Featured post&lt;/h3&gt;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&lt;div class="mb-1 text-body-secondary"&gt;Nov 12&lt;/div&gt;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&lt;p class="card-text mb-auto"&gt;This is a wider card with supporting text below as a natural lead-in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to additional content.&lt;/p&gt;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&lt;a href="#" class="icon-link gap-1 icon-link-hover stretched-link"&gt;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Continue reading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&lt;svg class="bi"&gt;&lt;use xlink:href="#chevron-right"/&gt;&lt;/svg&gt;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class="col-auto d-none d-lg-block"&gt;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&lt;svg class="bd-placeholder-img" width="200" height="250" xmlns="http://www.w3.org/2000/svg" role="img"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preserveAspectRatio="xMidYMid slice" focusable="false"&gt;&lt;title&gt;Placeholder&lt;/title&gt;&lt;rect width="100%"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height="100%" fill="#55595c"/&gt;&lt;text x="50%" y="50%" fill="#eceeef" dy=".3em"&gt;Thumbnail&lt;/text&gt;&lt;/svg&gt;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</p:txBody>
      </p:sp>
    </p:spTree>
    <p:extLst>
      <p:ext uri="{BB962C8B-B14F-4D97-AF65-F5344CB8AC3E}">
        <p14:creationId xmlns:p14="http://schemas.microsoft.com/office/powerpoint/2010/main" val="31944734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576415"/>
            <a:ext cx="118862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class="col-md-6"&gt;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class="row g-0 border rounded overflow-hidden flex-md-row mb-4 shadow-sm h-md-250 position-relative"&gt;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class="col p-4 d-flex flex-column position-static"&gt;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&lt;strong class="d-inline-block mb-2 text-success-emphasis"&gt;Design&lt;/strong&gt;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&lt;h3 class="mb-0"&gt;Post title&lt;/h3&gt;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&lt;div class="mb-1 text-body-secondary"&gt;Nov 11&lt;/div&gt;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&lt;p class="mb-auto"&gt;This is a wider card with supporting text below as a natural lead-in to additional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content.&lt;/p&gt;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&lt;a href="#" class="icon-link gap-1 icon-link-hover stretched-link"&gt;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Continue reading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&lt;svg class="bi"&gt;&lt;use xlink:href="#chevron-right"/&gt;&lt;/svg&gt;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class="col-auto d-none d-lg-block"&gt;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&lt;svg class="bd-placeholder-img" width="200" height="250" xmlns="http://www.w3.org/2000/svg" role="img"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preserveAspectRatio="xMidYMid slice" focusable="false"&gt;&lt;title&gt;Placeholder&lt;/title&gt;&lt;rect width="100%"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height="100%" fill="#55595c"/&gt;&lt;text x="50%" y="50%" fill="#eceeef" dy=".3em"&gt;Thumbnail&lt;/text&gt;&lt;/svg&gt;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&lt;/div&gt;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943C7E-A2FC-0235-FADB-F1080FAC3A55}"/>
              </a:ext>
            </a:extLst>
          </p:cNvPr>
          <p:cNvSpPr/>
          <p:nvPr/>
        </p:nvSpPr>
        <p:spPr>
          <a:xfrm>
            <a:off x="8841460" y="346572"/>
            <a:ext cx="248889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.bd-placeholder-img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font-size: 1.125rem;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text-anchor: middle;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user-select: none;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578E9-A1B7-7D91-F7A6-0547BB261EFD}"/>
              </a:ext>
            </a:extLst>
          </p:cNvPr>
          <p:cNvSpPr txBox="1"/>
          <p:nvPr/>
        </p:nvSpPr>
        <p:spPr>
          <a:xfrm>
            <a:off x="7563439" y="769828"/>
            <a:ext cx="127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blogEx.css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5D51F3-31DE-2C22-911A-0EF9422A4B08}"/>
              </a:ext>
            </a:extLst>
          </p:cNvPr>
          <p:cNvSpPr/>
          <p:nvPr/>
        </p:nvSpPr>
        <p:spPr>
          <a:xfrm>
            <a:off x="2428276" y="4385691"/>
            <a:ext cx="855252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1D42E-5663-3BCE-E892-DED3674ECEAD}"/>
              </a:ext>
            </a:extLst>
          </p:cNvPr>
          <p:cNvSpPr txBox="1"/>
          <p:nvPr/>
        </p:nvSpPr>
        <p:spPr>
          <a:xfrm>
            <a:off x="3092335" y="5479570"/>
            <a:ext cx="542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col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클래스를 사용하면 열의 너비가 동일합니다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col-auto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를 사용하면 열의 너비가 열의 콘텐츠 너비가 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3A8FC3-A7E0-567F-008D-8267D9B9ABA7}"/>
              </a:ext>
            </a:extLst>
          </p:cNvPr>
          <p:cNvSpPr/>
          <p:nvPr/>
        </p:nvSpPr>
        <p:spPr>
          <a:xfrm>
            <a:off x="9089541" y="1028585"/>
            <a:ext cx="1825069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59C08-DA4B-78B7-F1C4-E439D7C24436}"/>
              </a:ext>
            </a:extLst>
          </p:cNvPr>
          <p:cNvSpPr txBox="1"/>
          <p:nvPr/>
        </p:nvSpPr>
        <p:spPr>
          <a:xfrm>
            <a:off x="5296322" y="1205957"/>
            <a:ext cx="367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user-select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속성은 사용자가 콘텐츠를 선택할 수 있는지를 지정합니다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01839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8CE8E-935A-F0C2-F6D6-D4B5DEA0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84" y="998950"/>
            <a:ext cx="9609328" cy="55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46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4</a:t>
            </a:r>
            <a:r>
              <a:rPr lang="ko-KR" altLang="en-US"/>
              <a:t>단계 참고 </a:t>
            </a:r>
            <a:r>
              <a:rPr lang="en-US" altLang="ko-KR"/>
              <a:t>– user-select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0662" y="1193032"/>
            <a:ext cx="760760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&lt;html lang="en"&gt;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charset="UTF-8"&gt;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http-equiv="X-UA-Compatible" content="IE=edge"&gt;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&lt;meta name="viewport" content="width=device-width, initial-scale=1.0"&gt;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&lt;title&gt;user-select&lt;/title&gt;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&lt;style&gt;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.unselectable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user-select: none;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.selectable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user-select: all;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&lt;/style&gt;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&lt;p&gt;You should be able to select this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&lt;p class="unselectable"&gt;Hey, you can't select this text!&lt;/p&gt;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&lt;p class="selectable"&gt;Clicking once will select all of this text.&lt;/p&gt;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&lt;/html&gt;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E609ED-49A6-ECAC-238B-CCDC2261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494" y="2677548"/>
            <a:ext cx="4782217" cy="24387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84E5E2-5781-E66E-76E1-5790E19BF2FC}"/>
              </a:ext>
            </a:extLst>
          </p:cNvPr>
          <p:cNvSpPr/>
          <p:nvPr/>
        </p:nvSpPr>
        <p:spPr>
          <a:xfrm>
            <a:off x="2202031" y="3151115"/>
            <a:ext cx="1912395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DB92B7-EDE0-5DBB-4215-84FF32FA111D}"/>
              </a:ext>
            </a:extLst>
          </p:cNvPr>
          <p:cNvSpPr/>
          <p:nvPr/>
        </p:nvSpPr>
        <p:spPr>
          <a:xfrm>
            <a:off x="2202031" y="3999773"/>
            <a:ext cx="1912395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7764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단계 참고 </a:t>
            </a:r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user-select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619193" y="1435459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D385911-5B91-CC3C-A46B-B8E284773DEF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521360"/>
          <a:ext cx="10527787" cy="4989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8565">
                  <a:extLst>
                    <a:ext uri="{9D8B030D-6E8A-4147-A177-3AD203B41FA5}">
                      <a16:colId xmlns:a16="http://schemas.microsoft.com/office/drawing/2014/main" val="604063242"/>
                    </a:ext>
                  </a:extLst>
                </a:gridCol>
                <a:gridCol w="7489089">
                  <a:extLst>
                    <a:ext uri="{9D8B030D-6E8A-4147-A177-3AD203B41FA5}">
                      <a16:colId xmlns:a16="http://schemas.microsoft.com/office/drawing/2014/main" val="294281365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966761763"/>
                    </a:ext>
                  </a:extLst>
                </a:gridCol>
              </a:tblGrid>
              <a:tr h="8292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속성값</a:t>
                      </a:r>
                      <a:endParaRPr lang="en-US" sz="2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94365" marT="194365" marB="19436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설명</a:t>
                      </a:r>
                      <a:endParaRPr lang="en-US" sz="2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94365" marT="194365" marB="19436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2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94365" marT="194365" marB="19436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92131"/>
                  </a:ext>
                </a:extLst>
              </a:tr>
              <a:tr h="69107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</a:t>
                      </a: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Default. </a:t>
                      </a: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부모요소가 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none-&gt;none, all-&gt;all </a:t>
                      </a: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그렇지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않으면 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text. </a:t>
                      </a: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편집가능한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요소는 </a:t>
                      </a:r>
                      <a:r>
                        <a:rPr lang="en-US" altLang="ko-K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contain. </a:t>
                      </a:r>
                      <a:r>
                        <a:rPr lang="en-US" altLang="ko-KR" sz="2000"/>
                        <a:t>::before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 </a:t>
                      </a:r>
                      <a:r>
                        <a:rPr lang="en-US" altLang="ko-KR" sz="2000"/>
                        <a:t>::after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의사 요소의 사용값은 </a:t>
                      </a:r>
                      <a:r>
                        <a:rPr lang="en-US" altLang="ko-KR" sz="2000"/>
                        <a:t>none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075439"/>
                  </a:ext>
                </a:extLst>
              </a:tr>
              <a:tr h="69107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none</a:t>
                      </a: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이 요소와 아래 요소의 텍스트를 선택하지 못하게 막음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16680"/>
                  </a:ext>
                </a:extLst>
              </a:tr>
              <a:tr h="69107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text</a:t>
                      </a: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ko-KR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사용자가 텍스트를 선택할 수 있음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205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</a:t>
                      </a: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요소의 콘텐츠가 원자적으로 선택됨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 선택 범위는 이 요소와 그 아래의 자손 전체를 포함해야 하며 일부만 담을 수는 없음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하위 요소에서 더블 클릭이나 콘텍스트 클릭이 발생한 경우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2000"/>
                        <a:t>all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지정한 조상 요소 중 제일 상위 요소를 선택함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9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contain</a:t>
                      </a: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선택의 시작을 이 요소 안에서 한 경우</a:t>
                      </a: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범위가 요소 바깥으로 벗어날 수 없음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323942" marR="168450" marT="168450" marB="1684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9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2176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</a:t>
            </a:r>
            <a:r>
              <a:rPr lang="ko-KR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단계 </a:t>
            </a:r>
            <a:r>
              <a:rPr lang="en-US" altLang="ko-KR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grid </a:t>
            </a:r>
            <a:r>
              <a:rPr lang="ko-KR" alt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표시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7210" y="3063079"/>
            <a:ext cx="4520948" cy="37001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&lt;div class="row g-5"&gt;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class="col-md-8" style="border:1px solid blue;"&gt;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&lt;h3 class="pb-4 mb-4 fst-italic border-bottom"&gt;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  col-md-8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&lt;/h3&gt;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&lt;div class="col-md-4" style="border:1px solid red;"&gt;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&lt;h3 class="pb-4 mb-4 fst-italic border-bottom"&gt;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  col-md-4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  &lt;/h3&gt;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6BF4E6-F7DB-2AB2-995A-DF22FF5E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18149"/>
            <a:ext cx="6922008" cy="5122286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44981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92201" y="870513"/>
            <a:ext cx="118862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&lt;div class="row g-5"&gt;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class="col-md-8" style="border:1px solid blue;"&gt;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&lt;h3 class="pb-4 mb-4 fst-italic border-bottom"&gt;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From the Firehose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&lt;article class="blog-post" id="article1"&gt;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&lt;h2 class="display-5 link-body-emphasis mb-1"&gt;Sample blog post&lt;/h2&gt;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 class="blog-post-meta"&gt;January 1, 2021 by &lt;a href="#"&gt;Mark&lt;/a&gt;&lt;/p&gt;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blog post shows a few different types of content that’s supported and styled with Bootstrap.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Basic typography, lists, tables, images, code, and more are all supported as expected.&lt;/p&gt;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 the available space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and show how a longer snippet of text affects the surrounding content. We'll repeat it often to keep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the demonstration flowing, so be on the lookout for this exact same string of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&lt;h2&gt;Blockquotes&lt;/h2&gt;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an example blockquote in action:&lt;/p&gt;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&lt;blockquote class="blockquote"&gt;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&lt;p&gt;Quoted text goes here.&lt;/p&gt;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&lt;/blockquote&gt;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 the available space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and show how a longer snippet of text affects the surrounding content. We'll repeat it often to keep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the demonstration flowing, so be on the lookout for this exact same string of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&lt;h3&gt;Example lists&lt;/h3&gt;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It's a slightly shorter version of the other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highly repetitive body text used throughout. This is an example unordered list:&lt;/p&gt;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886EDA-26C5-E83C-BCCE-70429AA73E90}"/>
              </a:ext>
            </a:extLst>
          </p:cNvPr>
          <p:cNvSpPr/>
          <p:nvPr/>
        </p:nvSpPr>
        <p:spPr>
          <a:xfrm>
            <a:off x="1834387" y="1102522"/>
            <a:ext cx="1069070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4D94FB-F6A2-B7F8-837B-65E1EDA7909A}"/>
              </a:ext>
            </a:extLst>
          </p:cNvPr>
          <p:cNvSpPr/>
          <p:nvPr/>
        </p:nvSpPr>
        <p:spPr>
          <a:xfrm>
            <a:off x="2458127" y="2173800"/>
            <a:ext cx="1069070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6DCC75-62D9-E74B-9148-9FF3FD5768FA}"/>
              </a:ext>
            </a:extLst>
          </p:cNvPr>
          <p:cNvSpPr/>
          <p:nvPr/>
        </p:nvSpPr>
        <p:spPr>
          <a:xfrm>
            <a:off x="2082625" y="2587401"/>
            <a:ext cx="1612681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1086F-4138-41EC-5386-1E8514367D56}"/>
              </a:ext>
            </a:extLst>
          </p:cNvPr>
          <p:cNvSpPr txBox="1"/>
          <p:nvPr/>
        </p:nvSpPr>
        <p:spPr>
          <a:xfrm>
            <a:off x="4858625" y="1913478"/>
            <a:ext cx="367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blogEx.css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파일에 사용자 스타일 지정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098492-F898-7478-D435-88440FE0E16E}"/>
              </a:ext>
            </a:extLst>
          </p:cNvPr>
          <p:cNvCxnSpPr>
            <a:cxnSpLocks/>
          </p:cNvCxnSpPr>
          <p:nvPr/>
        </p:nvCxnSpPr>
        <p:spPr>
          <a:xfrm flipH="1">
            <a:off x="3688012" y="2067366"/>
            <a:ext cx="1261393" cy="2323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B5AB64-F50D-A848-6DF9-59A3E7A982E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95306" y="2067367"/>
            <a:ext cx="1163319" cy="5048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120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151766"/>
            <a:ext cx="116965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&lt;li&gt;First list item&lt;/li&gt;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&lt;li&gt;Second list item with a longer description&lt;/li&gt;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&lt;li&gt;Third list item to close it out&lt;/li&gt;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&lt;p&gt;And this is an ordered list:&lt;/p&gt;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&lt;li&gt;First list item&lt;/li&gt;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&lt;li&gt;Second list item with a longer description&lt;/li&gt;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&lt;li&gt;Third list item to close it out&lt;/li&gt;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&lt;p&gt;And this is a definition list:&lt;/p&gt;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&lt;dt&gt;HyperText Markup Language (HTML)&lt;/dt&gt;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&lt;dd&gt;The language used to describe and define the content of a Web page&lt;/dd&gt;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&lt;dt&gt;Cascading Style Sheets (CSS)&lt;/dt&gt;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&lt;dd&gt;Used to describe the appearance of Web content&lt;/dd&gt;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&lt;dt&gt;JavaScript (JS)&lt;/dt&gt;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&lt;dd&gt;The programming language used to build advanced Web sites and applications&lt;/dd&gt;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&lt;h2&gt;Inline HTML elements&lt;/h2&gt;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&lt;p&gt;HTML defines a long list of available inline tags, a complete list of which can be found on the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&lt;a href="https://developer.mozilla.org/en-US/docs/Web/HTML/Element"&gt;Mozilla Developer Network&lt;/a&gt;.&lt;/p&gt;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2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Grid </a:t>
            </a:r>
            <a:r>
              <a:rPr lang="ko-KR" altLang="en-US" sz="3600" dirty="0" err="1"/>
              <a:t>반응형</a:t>
            </a:r>
            <a:r>
              <a:rPr lang="ko-KR" altLang="en-US" sz="3600" dirty="0"/>
              <a:t> 행렬</a:t>
            </a:r>
            <a:r>
              <a:rPr lang="en-US" altLang="ko-KR" sz="3600" dirty="0"/>
              <a:t>(.row-cols-*) </a:t>
            </a:r>
            <a:r>
              <a:rPr lang="ko-KR" altLang="en-US" sz="3600" dirty="0"/>
              <a:t>클래스 예제</a:t>
            </a:r>
            <a:r>
              <a:rPr lang="en-US" altLang="ko-KR" sz="3600" dirty="0"/>
              <a:t>2</a:t>
            </a:r>
            <a:r>
              <a:rPr lang="ko-KR" altLang="en-US" sz="3600" dirty="0"/>
              <a:t> </a:t>
            </a:r>
            <a:r>
              <a:rPr lang="en-US" altLang="ko-KR" sz="3600" dirty="0"/>
              <a:t>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45" y="1570246"/>
            <a:ext cx="5005647" cy="4887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500" dirty="0"/>
              <a:t>&lt;!DOCTYPE html&gt;</a:t>
            </a:r>
          </a:p>
          <a:p>
            <a:pPr marL="0" indent="0">
              <a:buNone/>
            </a:pPr>
            <a:r>
              <a:rPr lang="en-US" altLang="ko-KR" sz="1500" dirty="0"/>
              <a:t>&lt;html </a:t>
            </a:r>
            <a:r>
              <a:rPr lang="en-US" altLang="ko-KR" sz="1500" dirty="0" err="1"/>
              <a:t>lang</a:t>
            </a:r>
            <a:r>
              <a:rPr lang="en-US" altLang="ko-KR" sz="1500" dirty="0"/>
              <a:t>="</a:t>
            </a:r>
            <a:r>
              <a:rPr lang="en-US" altLang="ko-KR" sz="1500" dirty="0" err="1"/>
              <a:t>en</a:t>
            </a:r>
            <a:r>
              <a:rPr lang="en-US" altLang="ko-KR" sz="1500" dirty="0"/>
              <a:t>"&gt;</a:t>
            </a:r>
          </a:p>
          <a:p>
            <a:pPr marL="0" indent="0">
              <a:buNone/>
            </a:pPr>
            <a:r>
              <a:rPr lang="en-US" altLang="ko-KR" sz="1500" dirty="0"/>
              <a:t>  &lt;head&gt;</a:t>
            </a:r>
          </a:p>
          <a:p>
            <a:pPr marL="0" indent="0">
              <a:buNone/>
            </a:pPr>
            <a:r>
              <a:rPr lang="en-US" altLang="ko-KR" sz="1500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sz="1500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sz="1500" dirty="0"/>
              <a:t>    &lt;link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="../</a:t>
            </a:r>
            <a:r>
              <a:rPr lang="en-US" altLang="ko-KR" sz="1500" dirty="0" err="1"/>
              <a:t>css</a:t>
            </a:r>
            <a:r>
              <a:rPr lang="en-US" altLang="ko-KR" sz="1500" dirty="0"/>
              <a:t>/bootstrap.min.css" </a:t>
            </a:r>
            <a:r>
              <a:rPr lang="en-US" altLang="ko-KR" sz="1500" dirty="0" err="1"/>
              <a:t>rel</a:t>
            </a:r>
            <a:r>
              <a:rPr lang="en-US" altLang="ko-KR" sz="1500" dirty="0"/>
              <a:t>="stylesheet"&gt;</a:t>
            </a:r>
          </a:p>
          <a:p>
            <a:pPr marL="0" indent="0">
              <a:buNone/>
            </a:pPr>
            <a:r>
              <a:rPr lang="en-US" altLang="ko-KR" sz="1500" dirty="0"/>
              <a:t>    &lt;title&gt;Grid </a:t>
            </a:r>
            <a:r>
              <a:rPr lang="ko-KR" altLang="en-US" sz="1500" dirty="0" err="1"/>
              <a:t>반응형</a:t>
            </a:r>
            <a:r>
              <a:rPr lang="ko-KR" altLang="en-US" sz="1500" dirty="0"/>
              <a:t> 행렬</a:t>
            </a:r>
            <a:r>
              <a:rPr lang="en-US" altLang="ko-KR" sz="1500" dirty="0"/>
              <a:t>(.row-cols-*) </a:t>
            </a:r>
            <a:r>
              <a:rPr lang="ko-KR" altLang="en-US" sz="1500" dirty="0"/>
              <a:t>클래스 예제</a:t>
            </a:r>
            <a:r>
              <a:rPr lang="en-US" altLang="ko-KR" sz="1500" dirty="0"/>
              <a:t>2&lt;/title&gt;</a:t>
            </a:r>
          </a:p>
          <a:p>
            <a:pPr marL="0" indent="0">
              <a:buNone/>
            </a:pPr>
            <a:r>
              <a:rPr lang="en-US" altLang="ko-KR" sz="1500" dirty="0"/>
              <a:t>    &lt;style&gt;</a:t>
            </a:r>
          </a:p>
          <a:p>
            <a:pPr marL="0" indent="0">
              <a:buNone/>
            </a:pPr>
            <a:r>
              <a:rPr lang="en-US" altLang="ko-KR" sz="1500" dirty="0"/>
              <a:t>        .col, .col-4 {</a:t>
            </a:r>
          </a:p>
          <a:p>
            <a:pPr marL="0" indent="0">
              <a:buNone/>
            </a:pPr>
            <a:r>
              <a:rPr lang="en-US" altLang="ko-KR" sz="1500" dirty="0"/>
              <a:t>            border: 1px solid red;</a:t>
            </a:r>
          </a:p>
          <a:p>
            <a:pPr marL="0" indent="0">
              <a:buNone/>
            </a:pPr>
            <a:r>
              <a:rPr lang="en-US" altLang="ko-KR" sz="1500" dirty="0"/>
              <a:t>            padding: 10px;</a:t>
            </a:r>
          </a:p>
          <a:p>
            <a:pPr marL="0" indent="0">
              <a:buNone/>
            </a:pPr>
            <a:r>
              <a:rPr lang="en-US" altLang="ko-KR" sz="1500" dirty="0"/>
              <a:t>            margin: 4px 0px;</a:t>
            </a:r>
          </a:p>
          <a:p>
            <a:pPr marL="0" indent="0">
              <a:buNone/>
            </a:pPr>
            <a:r>
              <a:rPr lang="en-US" altLang="ko-KR" sz="1500" dirty="0"/>
              <a:t>        }</a:t>
            </a:r>
          </a:p>
          <a:p>
            <a:pPr marL="0" indent="0">
              <a:buNone/>
            </a:pPr>
            <a:endParaRPr lang="en-US" altLang="ko-KR" sz="15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85292" y="1480266"/>
            <a:ext cx="5989057" cy="5046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dirty="0"/>
              <a:t>            .row{</a:t>
            </a:r>
          </a:p>
          <a:p>
            <a:pPr marL="0" indent="0">
              <a:buNone/>
            </a:pPr>
            <a:r>
              <a:rPr lang="en-US" altLang="ko-KR" sz="1500" dirty="0"/>
              <a:t>            margin-bottom: 4px;</a:t>
            </a:r>
          </a:p>
          <a:p>
            <a:pPr marL="0" indent="0">
              <a:buNone/>
            </a:pPr>
            <a:r>
              <a:rPr lang="en-US" altLang="ko-KR" sz="1500" dirty="0"/>
              <a:t>            margin-top: 4px;    }       </a:t>
            </a:r>
          </a:p>
          <a:p>
            <a:pPr marL="0" indent="0">
              <a:buNone/>
            </a:pPr>
            <a:r>
              <a:rPr lang="en-US" altLang="ko-KR" sz="1500" dirty="0"/>
              <a:t>    &lt;/style&gt;</a:t>
            </a:r>
          </a:p>
          <a:p>
            <a:pPr marL="0" indent="0">
              <a:buNone/>
            </a:pPr>
            <a:r>
              <a:rPr lang="en-US" altLang="ko-KR" sz="1500" dirty="0"/>
              <a:t>&lt;/head&gt;</a:t>
            </a:r>
          </a:p>
          <a:p>
            <a:pPr marL="0" indent="0">
              <a:buNone/>
            </a:pPr>
            <a:r>
              <a:rPr lang="en-US" altLang="ko-KR" sz="1500" dirty="0"/>
              <a:t>&lt;body&gt;</a:t>
            </a:r>
          </a:p>
          <a:p>
            <a:pPr marL="0" indent="0">
              <a:buNone/>
            </a:pPr>
            <a:r>
              <a:rPr lang="en-US" altLang="ko-KR" sz="1500" dirty="0"/>
              <a:t>    &lt;div class="container"&gt;</a:t>
            </a:r>
          </a:p>
          <a:p>
            <a:pPr marL="0" indent="0">
              <a:buNone/>
            </a:pPr>
            <a:r>
              <a:rPr lang="en-US" altLang="ko-KR" sz="1500" dirty="0"/>
              <a:t>        &lt;div class="row row-cols-1 row-cols-sm-2 row-cols-md-4"&gt;</a:t>
            </a:r>
          </a:p>
          <a:p>
            <a:pPr marL="0" indent="0">
              <a:buNone/>
            </a:pPr>
            <a:r>
              <a:rPr lang="en-US" altLang="ko-KR" sz="1500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sz="1500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sz="1500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sz="1500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sz="1500" dirty="0"/>
              <a:t>        &lt;/div&gt;</a:t>
            </a:r>
          </a:p>
          <a:p>
            <a:pPr marL="0" indent="0">
              <a:buNone/>
            </a:pPr>
            <a:r>
              <a:rPr lang="en-US" altLang="ko-KR" sz="1500" dirty="0"/>
              <a:t>      &lt;/div&gt;</a:t>
            </a:r>
          </a:p>
          <a:p>
            <a:pPr marL="0" indent="0">
              <a:buNone/>
            </a:pPr>
            <a:r>
              <a:rPr lang="en-US" altLang="ko-KR" sz="1500" dirty="0"/>
              <a:t>&lt;/body&gt;</a:t>
            </a:r>
          </a:p>
          <a:p>
            <a:pPr marL="0" indent="0">
              <a:buNone/>
            </a:pPr>
            <a:r>
              <a:rPr lang="en-US" altLang="ko-KR" sz="1500" dirty="0"/>
              <a:t>&lt;/html&gt;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9363349" y="3014272"/>
            <a:ext cx="417578" cy="8330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628206" y="3847300"/>
            <a:ext cx="3659903" cy="215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27422" y="2486397"/>
            <a:ext cx="2340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열의 개수가 해상도에 따라 </a:t>
            </a:r>
            <a:r>
              <a:rPr lang="en-US" altLang="ko-KR" sz="1400" dirty="0">
                <a:solidFill>
                  <a:srgbClr val="FF0000"/>
                </a:solidFill>
              </a:rPr>
              <a:t>1, 2, 4</a:t>
            </a:r>
            <a:r>
              <a:rPr lang="ko-KR" altLang="en-US" sz="1400" dirty="0">
                <a:solidFill>
                  <a:srgbClr val="FF0000"/>
                </a:solidFill>
              </a:rPr>
              <a:t>로 변하도록 함</a:t>
            </a:r>
          </a:p>
        </p:txBody>
      </p:sp>
    </p:spTree>
    <p:extLst>
      <p:ext uri="{BB962C8B-B14F-4D97-AF65-F5344CB8AC3E}">
        <p14:creationId xmlns:p14="http://schemas.microsoft.com/office/powerpoint/2010/main" val="27626031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151766"/>
            <a:ext cx="1169659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&lt;li&gt;&lt;strong&gt;To bold text&lt;/strong&gt;, use &lt;code class="language-plaintext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highlighter-rouge"&gt;&amp;lt;strong&amp;gt;&lt;/code&gt;.&lt;/li&gt;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&lt;li&gt;&lt;em&gt;To italicize text&lt;/em&gt;, use &lt;code class="language-plaintext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highlighter-rouge"&gt;&amp;lt;em&amp;gt;&lt;/code&gt;.&lt;/li&gt;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&lt;li&gt;Abbreviations, like &lt;abbr title="HyperText Markup Language"&gt;HTML&lt;/abbr&gt; should use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&lt;code class="language-plaintext highlighter-rouge"&gt;&amp;lt;abbr&amp;gt;&lt;/code&gt;, with an optional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&lt;code class="language-plaintext highlighter-rouge"&gt;title&lt;/code&gt; attribute for the full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phrase.&lt;/li&gt;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&lt;li&gt;Citations, like &lt;cite&gt;— Mark Otto&lt;/cite&gt;, should use &lt;code class="language-plaintext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highlighter-rouge"&gt;&amp;lt;cite&amp;gt;&lt;/code&gt;.&lt;/li&gt;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&lt;li&gt;&lt;del&gt;Deleted&lt;/del&gt; text should use &lt;code class="language-plaintext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highlighter-rouge"&gt;&amp;lt;del&amp;gt;&lt;/code&gt; and &lt;ins&gt;inserted&lt;/ins&gt; text should use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&lt;code class="language-plaintext highlighter-rouge"&gt;&amp;lt;ins&amp;gt;&lt;/code&gt;.&lt;/li&gt;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&lt;li&gt;Superscript &lt;sup&gt;text&lt;/sup&gt; uses &lt;code class="language-plaintext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highlighter-rouge"&gt;&amp;lt;sup&amp;gt;&lt;/code&gt; and subscript &lt;sub&gt;text&lt;/sub&gt; uses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&lt;code class="language-plaintext highlighter-rouge"&gt;&amp;lt;sub&amp;gt;&lt;/code&gt;.&lt;/li&gt;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&lt;p&gt;Most of these elements are styled by browsers with few modifications on our part.&lt;/p&gt;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&lt;h2&gt;Heading&lt;/h2&gt;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 the available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space and show how a longer snippet of text affects the surrounding content. We'll repeat it often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to keep the demonstration flowing, so be on the lookout for this exact same string of text.&lt;/p&gt;</a:t>
            </a:r>
          </a:p>
        </p:txBody>
      </p:sp>
    </p:spTree>
    <p:extLst>
      <p:ext uri="{BB962C8B-B14F-4D97-AF65-F5344CB8AC3E}">
        <p14:creationId xmlns:p14="http://schemas.microsoft.com/office/powerpoint/2010/main" val="20331233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151766"/>
            <a:ext cx="1169659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&lt;h3&gt;Sub-heading&lt;/h3&gt;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 the available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space and show how a longer snippet of text affects the surrounding content. We'll repeat it often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to keep the demonstration flowing, so be on the lookout for this exact same string of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&lt;pre&gt;&lt;code&gt;Example code block&lt;/code&gt;&lt;/pre&gt;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It's a slightly shorter version of the other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highly repetitive body text used throughout.&lt;/p&gt;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&lt;/article&gt;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class="col-md-4" style="border:1px solid red;"&gt;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col-md-4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&lt;/div&gt;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D5C641-2290-2A5E-6B8D-EB0D045F1FA2}"/>
              </a:ext>
            </a:extLst>
          </p:cNvPr>
          <p:cNvSpPr/>
          <p:nvPr/>
        </p:nvSpPr>
        <p:spPr>
          <a:xfrm>
            <a:off x="1928655" y="3304198"/>
            <a:ext cx="1069070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A3F950-12E5-6401-D423-C689236E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585" y="2725445"/>
            <a:ext cx="3548337" cy="39733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1A473A-B24F-2033-4591-6B50182443B8}"/>
              </a:ext>
            </a:extLst>
          </p:cNvPr>
          <p:cNvSpPr/>
          <p:nvPr/>
        </p:nvSpPr>
        <p:spPr>
          <a:xfrm>
            <a:off x="1917726" y="4003049"/>
            <a:ext cx="5973452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h2, h3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font-family: "Playfair Display", Georgia, "Times New Roman", serif;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.blog-post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margin-bottom: 4rem;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.blog-post-meta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margin-bottom: 1.25rem;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color: #727272;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7FEE6-A654-2D7E-9675-07D7D00EA861}"/>
              </a:ext>
            </a:extLst>
          </p:cNvPr>
          <p:cNvSpPr txBox="1"/>
          <p:nvPr/>
        </p:nvSpPr>
        <p:spPr>
          <a:xfrm>
            <a:off x="591001" y="6329511"/>
            <a:ext cx="127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blogEx.css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8150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64" y="1319568"/>
            <a:ext cx="11886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&lt;article class="blog-post"  id="article2"&gt;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&lt;h2 class="display-5 link-body-emphasis mb-1"&gt;Another blog post&lt;/h2&gt;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 class="blog-post-meta"&gt;December 23, 2020 by &lt;a href="#"&gt;Jacob&lt;/a&gt;&lt;/p&gt;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 the available space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and show how a longer snippet of text affects the surrounding content. We'll repeat it often to keep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the demonstration flowing, so be on the lookout for this exact same string of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&lt;blockquote&gt;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&lt;p&gt;Longer quote goes here, maybe with some &lt;strong&gt;emphasized text&lt;/strong&gt; in the middle of it.&lt;/p&gt;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&lt;/blockquote&gt;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 the available space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and show how a longer snippet of text affects the surrounding content. We'll repeat it often to keep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the demonstration flowing, so be on the lookout for this exact same string of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&lt;h3&gt;Example table&lt;/h3&gt;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&lt;p&gt;And don't forget about tables in these posts:&lt;/p&gt;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&lt;table class="table"&gt;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&lt;thead&gt;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&lt;th&gt;Name&lt;/th&gt;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&lt;th&gt;Upvotes&lt;/th&gt;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&lt;th&gt;Downvotes&lt;/th&gt;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&lt;/thead&gt;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9284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25679"/>
            <a:ext cx="1177407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&lt;tbody&gt;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&lt;td&gt;Alice&lt;/td&gt;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&lt;td&gt;10&lt;/td&gt;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&lt;td&gt;11&lt;/td&gt;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&lt;td&gt;Bob&lt;/td&gt;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&lt;td&gt;4&lt;/td&gt;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&lt;td&gt;3&lt;/td&gt;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&lt;td&gt;Charlie&lt;/td&gt;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&lt;td&gt;7&lt;/td&gt;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&lt;td&gt;9&lt;/td&gt;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&lt;/tbody&gt;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&lt;tfoot&gt;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&lt;td&gt;Totals&lt;/td&gt;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&lt;td&gt;21&lt;/td&gt;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&lt;td&gt;23&lt;/td&gt;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&lt;/tr&gt;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&lt;/tfoot&gt;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&lt;/table&gt;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It's a slightly shorter version of the other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highly repetitive body text used throughout.&lt;/p&gt;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&lt;/article&gt;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80F041-938A-36F5-99CF-59793CD3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4" y="494866"/>
            <a:ext cx="4811127" cy="54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73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DF8D82E-5D5D-E6F2-0BB4-955C02C7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661" y="64214"/>
            <a:ext cx="4109321" cy="21417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6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46682" y="1360453"/>
            <a:ext cx="1003012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&lt;article class="blog-post"  id="article3"&gt;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&lt;h2 class="display-5 link-body-emphasis mb-1"&gt;New feature&lt;/h2&gt;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 class="blog-post-meta"&gt;December 14, 2020 by &lt;a href="#"&gt;Chris&lt;/a&gt;&lt;/p&gt;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 has been written to fill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the available space and show how a longer snippet of text affects the surrounding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content. We'll repeat it often to keep the demonstration flowing, so be on the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lookout for this exact same string of text.&lt;/p&gt;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&lt;li&gt;First list item&lt;/li&gt;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&lt;li&gt;Second list item with a longer description&lt;/li&gt;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&lt;li&gt;Third list item to close it out&lt;/li&gt;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&lt;p&gt;This is some additional paragraph placeholder content. It's a slightly shorter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version of the other highly repetitive body text used throughout.&lt;/p&gt;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&lt;/article&gt;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&lt;nav class="blog-pagination" aria-label="Pagination"&gt;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class="btn btn-outline-primary rounded-pill" href="#article2"&gt;Older&lt;/a&gt;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class="btn btn-outline-secondary rounded-pill disabled" href="#article3"&gt;Current&lt;/a&gt;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&lt;a class="btn btn-outline-primary rounded-pill"  href="#article1"&gt;Newer&lt;/a&gt;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&lt;/nav&gt;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40C6C1-448C-257D-D669-CC8E90587632}"/>
              </a:ext>
            </a:extLst>
          </p:cNvPr>
          <p:cNvSpPr/>
          <p:nvPr/>
        </p:nvSpPr>
        <p:spPr>
          <a:xfrm>
            <a:off x="7899200" y="1884011"/>
            <a:ext cx="1169677" cy="249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003EB-E8ED-6E71-3AB6-FA4F204584B2}"/>
              </a:ext>
            </a:extLst>
          </p:cNvPr>
          <p:cNvSpPr/>
          <p:nvPr/>
        </p:nvSpPr>
        <p:spPr>
          <a:xfrm>
            <a:off x="229913" y="5008015"/>
            <a:ext cx="8942661" cy="1198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7DBEDA-54CD-2C51-A4A4-A08F93E49407}"/>
              </a:ext>
            </a:extLst>
          </p:cNvPr>
          <p:cNvCxnSpPr>
            <a:cxnSpLocks/>
          </p:cNvCxnSpPr>
          <p:nvPr/>
        </p:nvCxnSpPr>
        <p:spPr>
          <a:xfrm flipV="1">
            <a:off x="9020175" y="2190665"/>
            <a:ext cx="0" cy="27929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43DA4-E8B8-A6C8-6363-A0394A5C7C21}"/>
              </a:ext>
            </a:extLst>
          </p:cNvPr>
          <p:cNvSpPr/>
          <p:nvPr/>
        </p:nvSpPr>
        <p:spPr>
          <a:xfrm>
            <a:off x="9459464" y="5397962"/>
            <a:ext cx="2456311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.blog-pagination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margin-bottom: 4rem;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7226E-7DCC-E3DB-DC5C-A4DCD41C4A13}"/>
              </a:ext>
            </a:extLst>
          </p:cNvPr>
          <p:cNvSpPr txBox="1"/>
          <p:nvPr/>
        </p:nvSpPr>
        <p:spPr>
          <a:xfrm>
            <a:off x="10048608" y="4954610"/>
            <a:ext cx="127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blogEx.css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83161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664" y="1319568"/>
            <a:ext cx="11886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&lt;div class="col-md-4" style="border:1px solid red;"&gt;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&lt;div class="position-sticky" style="top: 2rem;"&gt;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class="p-4 mb-3 bg-body-tertiary rounded"&gt;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&lt;h4 class="fst-italic"&gt;About&lt;/h4&gt;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&lt;p class="mb-0"&gt;Customize this section to tell your visitors a little bit about your publication,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writers, content, or something else entirely. Totally up to you.&lt;/p&gt;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&lt;h4 class="fst-italic"&gt;Recent posts&lt;/h4&gt;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&lt;ul class="list-unstyled"&gt;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&lt;a class="d-flex flex-column flex-lg-row gap-3 align-items-start align-items-lg-center py-3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link-body-emphasis text-decoration-none border-top" href="#"&gt;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&lt;svg class="bd-placeholder-img" width="100%" height="96" xmlns="http://www.w3.org/2000/svg"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preserveAspectRatio="xMidYMid slice" focusable="false"&gt;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&lt;rect width="100%" height="100%" fill="#777"/&gt;&lt;/svg&gt;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&lt;div class="col-lg-8"&gt;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  &lt;h6 class="mb-0"&gt;Example blog post title&lt;/h6&gt;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  &lt;small class="text-body-secondary"&gt;January 15, 2023&lt;/small&gt;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548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57701" y="948690"/>
            <a:ext cx="118862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&lt;a class="d-flex flex-column flex-lg-row gap-3 align-items-start align-items-lg-center py-3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link-body-emphasis text-decoration-none border-top" href="#"&gt;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&lt;svg class="bd-placeholder-img" width="100%" height="96" xmlns="http://www.w3.org/2000/svg"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preserveAspectRatio="xMidYMid slice" focusable="false"&gt;&lt;rect width="100%" height="100%"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fill="#777"/&gt;&lt;/svg&gt;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&lt;div class="col-lg-8"&gt;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  &lt;h6 class="mb-0"&gt;This is another blog post title&lt;/h6&gt;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  &lt;small class="text-body-secondary"&gt;January 14, 2023&lt;/small&gt;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&lt;a class="d-flex flex-column flex-lg-row gap-3 align-items-start align-items-lg-center py-3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link-body-emphasis text-decoration-none border-top" href="#"&gt;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&lt;svg class="bd-placeholder-img" width="100%" height="96" xmlns="http://www.w3.org/2000/svg"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preserveAspectRatio="xMidYMid slice" focusable="false"&gt;&lt;rect width="100%" height="100%"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                fill="#777"/&gt;&lt;/svg&gt;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&lt;div class="col-lg-8"&gt;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  &lt;h6 class="mb-0"&gt;Longer blog post title: This one has multiple lines!&lt;/h6&gt;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  &lt;small class="text-body-secondary"&gt;January 13, 2023&lt;/small&gt;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  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&lt;/ul&gt;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9353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7</a:t>
            </a:r>
            <a:r>
              <a:rPr lang="ko-KR" altLang="en-US"/>
              <a:t>단계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365" y="948690"/>
            <a:ext cx="59954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class="p-4"&gt;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&lt;h4 class="fst-italic"&gt;Archives&lt;/h4&gt;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&lt;ol class="list-unstyled mb-0"&gt;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href="#"&gt;March 2021&lt;/a&gt;&lt;/li&gt;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href="#"&gt;February 2021&lt;/a&gt;&lt;/li&gt;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href="#"&gt;January 2021&lt;/a&gt;&lt;/li&gt;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href="#"&gt;December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href="#"&gt;November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href="#"&gt;October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href="#"&gt;September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href="#"&gt;August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href="#"&gt;July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href="#"&gt;June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href="#"&gt;May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href="#"&gt;April 2020&lt;/a&gt;&lt;/li&gt;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&lt;div class="p-4"&gt;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&lt;h4 class="fst-italic"&gt;Elsewhere&lt;/h4&gt;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&lt;ol class="list-unstyled"&gt;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href="#"&gt;GitHub&lt;/a&gt;&lt;/li&gt;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href="#"&gt;Twitter&lt;/a&gt;&lt;/li&gt;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  &lt;li&gt;&lt;a href="#"&gt;Facebook&lt;/a&gt;&lt;/li&gt;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  &lt;/ol&gt;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  &lt;/div&gt;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    &lt;/div&gt;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8F89A2-9F83-69F6-AAF2-E15127AD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9" y="0"/>
            <a:ext cx="243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373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97"/>
            <a:ext cx="10515600" cy="710339"/>
          </a:xfrm>
        </p:spPr>
        <p:txBody>
          <a:bodyPr>
            <a:normAutofit/>
          </a:bodyPr>
          <a:lstStyle/>
          <a:p>
            <a:r>
              <a:rPr lang="en-US" altLang="ko-KR"/>
              <a:t>8</a:t>
            </a:r>
            <a:r>
              <a:rPr lang="ko-KR" altLang="en-US"/>
              <a:t>단계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516123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148262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80906" y="1272124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&lt;footer class="py-5 text-center text-body-secondary bg-body-tertiary"&gt;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&lt;p&gt;Blog template built for &lt;a href="https://getbootstrap.com/"&gt;Bootstrap&lt;/a&gt;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    by &lt;a href="https://twitter.com/mdo"&gt;@mdo&lt;/a&gt;.&lt;/p&gt;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&lt;p class="mb-0"&gt;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  &lt;a href="#"&gt;Back to top&lt;/a&gt;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  &lt;/p&gt;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&lt;/footer&gt;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B28E3-6838-C58D-488F-EEC2EBB4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" y="4255908"/>
            <a:ext cx="12192000" cy="14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8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Grid </a:t>
            </a:r>
            <a:r>
              <a:rPr lang="ko-KR" altLang="en-US" sz="4000" dirty="0" err="1"/>
              <a:t>반응형</a:t>
            </a:r>
            <a:r>
              <a:rPr lang="ko-KR" altLang="en-US" sz="4000" dirty="0"/>
              <a:t> 행렬</a:t>
            </a:r>
            <a:r>
              <a:rPr lang="en-US" altLang="ko-KR" sz="4000" dirty="0"/>
              <a:t>(.row-cols-*) </a:t>
            </a:r>
            <a:r>
              <a:rPr lang="ko-KR" altLang="en-US" sz="4000" dirty="0"/>
              <a:t>클래스 예제</a:t>
            </a:r>
            <a:r>
              <a:rPr lang="en-US" altLang="ko-KR" sz="4000" dirty="0"/>
              <a:t>3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208" y="1389188"/>
            <a:ext cx="4887598" cy="25532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05" y="4049650"/>
            <a:ext cx="9286218" cy="2647361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4" idx="1"/>
          </p:cNvCxnSpPr>
          <p:nvPr/>
        </p:nvCxnSpPr>
        <p:spPr>
          <a:xfrm flipH="1">
            <a:off x="8135007" y="1797927"/>
            <a:ext cx="733684" cy="5104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68691" y="1428595"/>
            <a:ext cx="2551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부모 </a:t>
            </a:r>
            <a:r>
              <a:rPr lang="en-US" altLang="ko-KR" sz="1400" dirty="0">
                <a:solidFill>
                  <a:srgbClr val="FF0000"/>
                </a:solidFill>
              </a:rPr>
              <a:t>.row</a:t>
            </a:r>
            <a:r>
              <a:rPr lang="ko-KR" altLang="en-US" sz="1400" dirty="0">
                <a:solidFill>
                  <a:srgbClr val="FF0000"/>
                </a:solidFill>
              </a:rPr>
              <a:t>에서 열의 개수가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개로 설정되었다가 해상도가 높아지면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개로 설정됨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7453936" y="1954924"/>
            <a:ext cx="1414755" cy="31467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0151" y="1370148"/>
            <a:ext cx="2685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열의 개수가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로 정해져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있으므로 </a:t>
            </a:r>
            <a:r>
              <a:rPr lang="en-US" altLang="ko-KR" sz="1400" dirty="0">
                <a:solidFill>
                  <a:srgbClr val="FF0000"/>
                </a:solidFill>
              </a:rPr>
              <a:t>4+4+4=12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한 행을 이루다가 해상도가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높아지면 </a:t>
            </a:r>
            <a:r>
              <a:rPr lang="en-US" altLang="ko-KR" sz="1400" dirty="0">
                <a:solidFill>
                  <a:srgbClr val="FF0000"/>
                </a:solidFill>
              </a:rPr>
              <a:t>2+2+2+2+2+2=12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 err="1">
                <a:solidFill>
                  <a:srgbClr val="FF0000"/>
                </a:solidFill>
              </a:rPr>
              <a:t>한줄을</a:t>
            </a:r>
            <a:r>
              <a:rPr lang="ko-KR" altLang="en-US" sz="1400" dirty="0">
                <a:solidFill>
                  <a:srgbClr val="FF0000"/>
                </a:solidFill>
              </a:rPr>
              <a:t> 이룸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519392" y="2391711"/>
            <a:ext cx="1112983" cy="9442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252817" y="2424397"/>
            <a:ext cx="1269607" cy="3705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50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Grid </a:t>
            </a:r>
            <a:r>
              <a:rPr lang="ko-KR" altLang="en-US" sz="3600" dirty="0" err="1"/>
              <a:t>반응형</a:t>
            </a:r>
            <a:r>
              <a:rPr lang="ko-KR" altLang="en-US" sz="3600" dirty="0"/>
              <a:t> 행렬</a:t>
            </a:r>
            <a:r>
              <a:rPr lang="en-US" altLang="ko-KR" sz="3600" dirty="0"/>
              <a:t>(.row-cols-*) </a:t>
            </a:r>
            <a:r>
              <a:rPr lang="ko-KR" altLang="en-US" sz="3600" dirty="0"/>
              <a:t>클래스 예제</a:t>
            </a:r>
            <a:r>
              <a:rPr lang="en-US" altLang="ko-KR" sz="3600" dirty="0"/>
              <a:t>3</a:t>
            </a:r>
            <a:r>
              <a:rPr lang="ko-KR" altLang="en-US" sz="3600" dirty="0"/>
              <a:t> </a:t>
            </a:r>
            <a:r>
              <a:rPr lang="en-US" altLang="ko-KR" sz="3600" dirty="0"/>
              <a:t>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1253" y="1438406"/>
            <a:ext cx="5599912" cy="4887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500" dirty="0"/>
              <a:t>&lt;!DOCTYPE html&gt;</a:t>
            </a:r>
          </a:p>
          <a:p>
            <a:pPr marL="0" indent="0">
              <a:buNone/>
            </a:pPr>
            <a:r>
              <a:rPr lang="en-US" altLang="ko-KR" sz="1500" dirty="0"/>
              <a:t>&lt;html </a:t>
            </a:r>
            <a:r>
              <a:rPr lang="en-US" altLang="ko-KR" sz="1500" dirty="0" err="1"/>
              <a:t>lang</a:t>
            </a:r>
            <a:r>
              <a:rPr lang="en-US" altLang="ko-KR" sz="1500" dirty="0"/>
              <a:t>="</a:t>
            </a:r>
            <a:r>
              <a:rPr lang="en-US" altLang="ko-KR" sz="1500" dirty="0" err="1"/>
              <a:t>en</a:t>
            </a:r>
            <a:r>
              <a:rPr lang="en-US" altLang="ko-KR" sz="1500" dirty="0"/>
              <a:t>"&gt;</a:t>
            </a:r>
          </a:p>
          <a:p>
            <a:pPr marL="0" indent="0">
              <a:buNone/>
            </a:pPr>
            <a:r>
              <a:rPr lang="en-US" altLang="ko-KR" sz="1500" dirty="0"/>
              <a:t>  &lt;head&gt;</a:t>
            </a:r>
          </a:p>
          <a:p>
            <a:pPr marL="0" indent="0">
              <a:buNone/>
            </a:pPr>
            <a:r>
              <a:rPr lang="en-US" altLang="ko-KR" sz="1500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sz="1500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sz="1500" dirty="0"/>
              <a:t>    &lt;link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="../</a:t>
            </a:r>
            <a:r>
              <a:rPr lang="en-US" altLang="ko-KR" sz="1500" dirty="0" err="1"/>
              <a:t>css</a:t>
            </a:r>
            <a:r>
              <a:rPr lang="en-US" altLang="ko-KR" sz="1500" dirty="0"/>
              <a:t>/bootstrap.min.css" </a:t>
            </a:r>
            <a:r>
              <a:rPr lang="en-US" altLang="ko-KR" sz="1500" dirty="0" err="1"/>
              <a:t>rel</a:t>
            </a:r>
            <a:r>
              <a:rPr lang="en-US" altLang="ko-KR" sz="1500" dirty="0"/>
              <a:t>="stylesheet"&gt;</a:t>
            </a:r>
          </a:p>
          <a:p>
            <a:pPr marL="0" indent="0">
              <a:buNone/>
            </a:pPr>
            <a:r>
              <a:rPr lang="en-US" altLang="ko-KR" sz="1500" dirty="0"/>
              <a:t>    &lt;title&gt;Grid </a:t>
            </a:r>
            <a:r>
              <a:rPr lang="ko-KR" altLang="en-US" sz="1500" dirty="0" err="1"/>
              <a:t>반응형</a:t>
            </a:r>
            <a:r>
              <a:rPr lang="ko-KR" altLang="en-US" sz="1500" dirty="0"/>
              <a:t> 행렬</a:t>
            </a:r>
            <a:r>
              <a:rPr lang="en-US" altLang="ko-KR" sz="1500" dirty="0"/>
              <a:t>(.row-cols-*) </a:t>
            </a:r>
            <a:r>
              <a:rPr lang="ko-KR" altLang="en-US" sz="1500" dirty="0"/>
              <a:t>클래스 예제</a:t>
            </a:r>
            <a:r>
              <a:rPr lang="en-US" altLang="ko-KR" sz="1500" dirty="0"/>
              <a:t>3&lt;/title&gt;</a:t>
            </a:r>
          </a:p>
          <a:p>
            <a:pPr marL="0" indent="0">
              <a:buNone/>
            </a:pPr>
            <a:r>
              <a:rPr lang="en-US" altLang="ko-KR" sz="1500" dirty="0"/>
              <a:t>    &lt;style&gt;</a:t>
            </a:r>
          </a:p>
          <a:p>
            <a:pPr marL="0" indent="0">
              <a:buNone/>
            </a:pPr>
            <a:r>
              <a:rPr lang="en-US" altLang="ko-KR" sz="1500" dirty="0"/>
              <a:t>        .col, .col-4 { border: 1px solid red;</a:t>
            </a:r>
          </a:p>
          <a:p>
            <a:pPr marL="0" indent="0">
              <a:buNone/>
            </a:pPr>
            <a:r>
              <a:rPr lang="en-US" altLang="ko-KR" sz="1500" dirty="0"/>
              <a:t>            padding: 10px;</a:t>
            </a:r>
          </a:p>
          <a:p>
            <a:pPr marL="0" indent="0">
              <a:buNone/>
            </a:pPr>
            <a:r>
              <a:rPr lang="en-US" altLang="ko-KR" sz="1500" dirty="0"/>
              <a:t>            margin: 4px 0px; }</a:t>
            </a:r>
          </a:p>
          <a:p>
            <a:pPr marL="0" indent="0">
              <a:buNone/>
            </a:pPr>
            <a:r>
              <a:rPr lang="en-US" altLang="ko-KR" sz="1600" dirty="0"/>
              <a:t>        .row{ margin-bottom: 4px;</a:t>
            </a:r>
          </a:p>
          <a:p>
            <a:pPr marL="0" indent="0">
              <a:buNone/>
            </a:pPr>
            <a:r>
              <a:rPr lang="en-US" altLang="ko-KR" sz="1600" dirty="0"/>
              <a:t>            margin-top: 4px; }       </a:t>
            </a:r>
          </a:p>
          <a:p>
            <a:pPr marL="0" indent="0">
              <a:buNone/>
            </a:pPr>
            <a:r>
              <a:rPr lang="en-US" altLang="ko-KR" sz="1600" dirty="0"/>
              <a:t>    &lt;/style&gt;</a:t>
            </a:r>
          </a:p>
          <a:p>
            <a:pPr marL="0" indent="0">
              <a:buNone/>
            </a:pPr>
            <a:r>
              <a:rPr lang="en-US" altLang="ko-KR" sz="1600" dirty="0"/>
              <a:t>&lt;/head&gt;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153" y="1324303"/>
            <a:ext cx="5005647" cy="5454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&lt;div class="container"&gt;</a:t>
            </a:r>
          </a:p>
          <a:p>
            <a:pPr marL="0" indent="0">
              <a:buNone/>
            </a:pPr>
            <a:r>
              <a:rPr lang="en-US" altLang="ko-KR" dirty="0"/>
              <a:t>        &lt;div class="row row-cols-2 row-cols-lg-3"&gt;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class="col-4 col-lg-2"&gt;Column&lt;/div&gt;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class="col-4 col-lg-2"&gt;Column&lt;/div&gt;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class="col-4 col-lg-2"&gt;Column&lt;/div&gt;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class="col-4 col-lg-2"&gt;Column&lt;/div&gt;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class="col-4 col-lg-2"&gt;Column&lt;/div&gt;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class="col-4 col-lg-2"&gt;Column&lt;/div&gt;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&lt;/div&gt;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109782" y="3878317"/>
            <a:ext cx="1267548" cy="1690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10033175" y="2183846"/>
            <a:ext cx="290086" cy="363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18548" y="5934336"/>
            <a:ext cx="2474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열의 개수를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개로 했다가 해상도가 높아지면 </a:t>
            </a:r>
            <a:r>
              <a:rPr lang="ko-KR" altLang="en-US" sz="1400" dirty="0" err="1">
                <a:solidFill>
                  <a:srgbClr val="FF0000"/>
                </a:solidFill>
              </a:rPr>
              <a:t>열개수를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개로 하라는 의미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8620585" y="5613942"/>
            <a:ext cx="3057" cy="276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05021" y="1868799"/>
            <a:ext cx="2164181" cy="271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217893" y="2566694"/>
            <a:ext cx="1760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열의 개수가 정해져 있지 않으면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개로 했다가 해상도가 높아지면 열 개수를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개로 하는 의미</a:t>
            </a:r>
          </a:p>
        </p:txBody>
      </p:sp>
    </p:spTree>
    <p:extLst>
      <p:ext uri="{BB962C8B-B14F-4D97-AF65-F5344CB8AC3E}">
        <p14:creationId xmlns:p14="http://schemas.microsoft.com/office/powerpoint/2010/main" val="20512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nesting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  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dirty="0"/>
              <a:t>    &lt;title&gt;Grid nesting&lt;/title&gt;</a:t>
            </a:r>
          </a:p>
          <a:p>
            <a:pPr marL="0" indent="0">
              <a:buNone/>
            </a:pPr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pPr marL="0" indent="0">
              <a:buNone/>
            </a:pPr>
            <a:r>
              <a:rPr lang="en-US" altLang="ko-KR" dirty="0"/>
              <a:t>    &lt;style&gt;</a:t>
            </a:r>
          </a:p>
          <a:p>
            <a:pPr marL="0" indent="0">
              <a:buNone/>
            </a:pPr>
            <a:r>
              <a:rPr lang="en-US" altLang="ko-KR" dirty="0"/>
              <a:t>  .col-xs-1, .col-sm-1, .col-md-1, .col-lg-1, .col-xs-2, .col-sm-2, .col-md-2, .col-lg-2, .col-xs-3, .col-sm-3, .col-md-3, .col-lg-3, .col-xs-4, .col-sm-4, .col-md-4, .col-lg-4, .col-xs-5, .col-sm-5, .col-md-5, .col-lg-5, .col-xs-6, .col-sm-6, .col-md-6, .col-lg-6, .col-xs-7, .col-sm-7, .col-md-7, .col-lg-7, .col-xs-8, .col-sm-8, .col-md-8, .col-lg-8, .col-xs-9, .col-sm-9, .col-md-9, .col-lg-9, .col-xs-10, .col-sm-10, .col-md-10, .col-lg-10, .col-xs-11, .col-sm-11, .col-md-11, .col-lg-11, .col-xs-12, .col-sm-12, .col-md-12, .col-lg-12 {</a:t>
            </a:r>
          </a:p>
          <a:p>
            <a:pPr marL="0" indent="0">
              <a:buNone/>
            </a:pPr>
            <a:r>
              <a:rPr lang="en-US" altLang="ko-KR" dirty="0"/>
              <a:t>    border: 1px solid red; </a:t>
            </a:r>
          </a:p>
          <a:p>
            <a:pPr marL="0" indent="0">
              <a:buNone/>
            </a:pPr>
            <a:r>
              <a:rPr lang="en-US" altLang="ko-KR" dirty="0"/>
              <a:t>  }</a:t>
            </a:r>
          </a:p>
          <a:p>
            <a:pPr marL="0" indent="0">
              <a:buNone/>
            </a:pPr>
            <a:r>
              <a:rPr lang="en-US" altLang="ko-KR" dirty="0"/>
              <a:t>  .row{</a:t>
            </a:r>
          </a:p>
          <a:p>
            <a:pPr marL="0" indent="0">
              <a:buNone/>
            </a:pPr>
            <a:r>
              <a:rPr lang="en-US" altLang="ko-KR" dirty="0"/>
              <a:t>    margin: 4px 0px;</a:t>
            </a:r>
          </a:p>
          <a:p>
            <a:pPr marL="0" indent="0">
              <a:buNone/>
            </a:pPr>
            <a:r>
              <a:rPr lang="en-US" altLang="ko-KR" dirty="0"/>
              <a:t>  }</a:t>
            </a:r>
          </a:p>
          <a:p>
            <a:pPr marL="0" indent="0">
              <a:buNone/>
            </a:pPr>
            <a:r>
              <a:rPr lang="en-US" altLang="ko-KR" dirty="0"/>
              <a:t>  .nest { padding: 10px; border-color: blue; background-color: #c8c8c8}</a:t>
            </a:r>
          </a:p>
          <a:p>
            <a:pPr marL="0" indent="0">
              <a:buNone/>
            </a:pPr>
            <a:r>
              <a:rPr lang="en-US" altLang="ko-KR" dirty="0"/>
              <a:t>    &lt;/style&gt;</a:t>
            </a:r>
          </a:p>
          <a:p>
            <a:pPr marL="0" indent="0">
              <a:buNone/>
            </a:pPr>
            <a:r>
              <a:rPr lang="en-US" altLang="ko-KR" dirty="0"/>
              <a:t>  &lt;/head&gt;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00" y="4537891"/>
            <a:ext cx="8048000" cy="13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nesting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005647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&lt;div class="container-fluid"&gt;       </a:t>
            </a:r>
          </a:p>
          <a:p>
            <a:pPr marL="0" indent="0">
              <a:buNone/>
            </a:pPr>
            <a:r>
              <a:rPr lang="en-US" altLang="ko-KR" dirty="0"/>
              <a:t>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&lt;div class="col-md-7"&gt; .col-md-7</a:t>
            </a:r>
          </a:p>
          <a:p>
            <a:pPr marL="0" indent="0">
              <a:buNone/>
            </a:pPr>
            <a:r>
              <a:rPr lang="en-US" altLang="ko-KR" dirty="0"/>
              <a:t>  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   &lt;div class="col-md-4 nest"&gt;</a:t>
            </a:r>
          </a:p>
          <a:p>
            <a:pPr marL="0" indent="0">
              <a:buNone/>
            </a:pPr>
            <a:r>
              <a:rPr lang="en-US" altLang="ko-KR" dirty="0"/>
              <a:t>              4 of 12 internal grids .col-md-4</a:t>
            </a:r>
          </a:p>
          <a:p>
            <a:pPr marL="0" indent="0">
              <a:buNone/>
            </a:pPr>
            <a:r>
              <a:rPr lang="en-US" altLang="ko-KR" dirty="0"/>
              <a:t>             &lt;/div&gt;</a:t>
            </a:r>
          </a:p>
          <a:p>
            <a:pPr marL="0" indent="0">
              <a:buNone/>
            </a:pPr>
            <a:r>
              <a:rPr lang="en-US" altLang="ko-KR" dirty="0"/>
              <a:t>             &lt;div class="col-md-8 nest"&gt;</a:t>
            </a:r>
          </a:p>
          <a:p>
            <a:pPr marL="0" indent="0">
              <a:buNone/>
            </a:pPr>
            <a:r>
              <a:rPr lang="en-US" altLang="ko-KR" dirty="0"/>
              <a:t>              8 of 12 internal grids .col-md-8</a:t>
            </a:r>
          </a:p>
          <a:p>
            <a:pPr marL="0" indent="0">
              <a:buNone/>
            </a:pPr>
            <a:r>
              <a:rPr lang="en-US" altLang="ko-KR" dirty="0"/>
              <a:t>             &lt;/div&gt;</a:t>
            </a:r>
          </a:p>
          <a:p>
            <a:pPr marL="0" indent="0">
              <a:buNone/>
            </a:pPr>
            <a:r>
              <a:rPr lang="en-US" altLang="ko-KR" dirty="0"/>
              <a:t>           &lt;/div&gt;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63393" y="1825626"/>
            <a:ext cx="5005647" cy="4351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      &lt;div class="col-md-5"&gt; .col-md-5</a:t>
            </a:r>
          </a:p>
          <a:p>
            <a:pPr marL="0" indent="0">
              <a:buNone/>
            </a:pPr>
            <a:r>
              <a:rPr lang="en-US" altLang="ko-KR" dirty="0"/>
              <a:t>  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   &lt;div class="col-md-6 nest"&gt;</a:t>
            </a:r>
          </a:p>
          <a:p>
            <a:pPr marL="0" indent="0">
              <a:buNone/>
            </a:pPr>
            <a:r>
              <a:rPr lang="en-US" altLang="ko-KR" dirty="0"/>
              <a:t>              6 of 12 internal grids .col-md-6</a:t>
            </a:r>
          </a:p>
          <a:p>
            <a:pPr marL="0" indent="0">
              <a:buNone/>
            </a:pPr>
            <a:r>
              <a:rPr lang="en-US" altLang="ko-KR" dirty="0"/>
              <a:t>             &lt;/div&gt;</a:t>
            </a:r>
          </a:p>
          <a:p>
            <a:pPr marL="0" indent="0">
              <a:buNone/>
            </a:pPr>
            <a:r>
              <a:rPr lang="en-US" altLang="ko-KR" dirty="0"/>
              <a:t>             &lt;div class="col-md-6 nest"&gt;</a:t>
            </a:r>
          </a:p>
          <a:p>
            <a:pPr marL="0" indent="0">
              <a:buNone/>
            </a:pPr>
            <a:r>
              <a:rPr lang="en-US" altLang="ko-KR" dirty="0"/>
              <a:t>              6 of 12 internal grids .col-md-6</a:t>
            </a:r>
          </a:p>
          <a:p>
            <a:pPr marL="0" indent="0">
              <a:buNone/>
            </a:pPr>
            <a:r>
              <a:rPr lang="en-US" altLang="ko-KR" dirty="0"/>
              <a:t>             &lt;/div&gt;</a:t>
            </a:r>
          </a:p>
          <a:p>
            <a:pPr marL="0" indent="0">
              <a:buNone/>
            </a:pPr>
            <a:r>
              <a:rPr lang="en-US" altLang="ko-KR" dirty="0"/>
              <a:t>          &lt;/div&gt;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r>
              <a:rPr lang="en-US" altLang="ko-KR" dirty="0"/>
              <a:t>    &lt;/div&gt;   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67225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시스템을 이용한 레이아웃 예제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569" y="1825625"/>
            <a:ext cx="103948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시스템을 이용한 레이아웃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  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dirty="0"/>
              <a:t>    &lt;title&gt;Grid example&lt;/title&gt;</a:t>
            </a:r>
          </a:p>
          <a:p>
            <a:pPr marL="0" indent="0">
              <a:buNone/>
            </a:pPr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    &lt;style&gt;</a:t>
            </a:r>
          </a:p>
          <a:p>
            <a:pPr marL="0" indent="0">
              <a:buNone/>
            </a:pPr>
            <a:r>
              <a:rPr lang="en-US" altLang="ko-KR" dirty="0"/>
              <a:t>      header{ height: 100px; background-color: </a:t>
            </a:r>
            <a:r>
              <a:rPr lang="en-US" altLang="ko-KR" dirty="0" err="1"/>
              <a:t>burlywood</a:t>
            </a:r>
            <a:r>
              <a:rPr lang="en-US" altLang="ko-KR" dirty="0"/>
              <a:t>; border-radius: 15px; padding: 10px; margin:10px 0;</a:t>
            </a:r>
          </a:p>
          <a:p>
            <a:pPr marL="0" indent="0">
              <a:buNone/>
            </a:pPr>
            <a:r>
              <a:rPr lang="en-US" altLang="ko-KR" dirty="0"/>
              <a:t>                 font-family: '</a:t>
            </a:r>
            <a:r>
              <a:rPr lang="en-US" altLang="ko-KR" dirty="0" err="1"/>
              <a:t>Nanum</a:t>
            </a:r>
            <a:r>
              <a:rPr lang="en-US" altLang="ko-KR" dirty="0"/>
              <a:t> Gothic', sans-serif;  text-align: center;}</a:t>
            </a:r>
          </a:p>
          <a:p>
            <a:pPr marL="0" indent="0">
              <a:buNone/>
            </a:pPr>
            <a:r>
              <a:rPr lang="en-US" altLang="ko-KR" dirty="0"/>
              <a:t>      footer { text-align: center;}</a:t>
            </a:r>
          </a:p>
          <a:p>
            <a:pPr marL="0" indent="0">
              <a:buNone/>
            </a:pPr>
            <a:r>
              <a:rPr lang="en-US" altLang="ko-KR" dirty="0"/>
              <a:t>      .list-group { </a:t>
            </a:r>
            <a:r>
              <a:rPr lang="en-US" altLang="ko-KR" dirty="0" err="1"/>
              <a:t>background-color:rgba</a:t>
            </a:r>
            <a:r>
              <a:rPr lang="en-US" altLang="ko-KR" dirty="0"/>
              <a:t>(201, 201, 201,.5); padding: 10px; border-radius: 10px; }</a:t>
            </a:r>
          </a:p>
          <a:p>
            <a:pPr marL="0" indent="0">
              <a:buNone/>
            </a:pPr>
            <a:r>
              <a:rPr lang="en-US" altLang="ko-KR" dirty="0"/>
              <a:t>      .outer-menu {</a:t>
            </a:r>
            <a:r>
              <a:rPr lang="en-US" altLang="ko-KR" dirty="0" err="1"/>
              <a:t>background-color:rgba</a:t>
            </a:r>
            <a:r>
              <a:rPr lang="en-US" altLang="ko-KR" dirty="0"/>
              <a:t>(201, 201, 201,.8); height: 260px;  padding:10px; border-radius: 10px;  }</a:t>
            </a:r>
          </a:p>
          <a:p>
            <a:pPr marL="0" indent="0">
              <a:buNone/>
            </a:pPr>
            <a:r>
              <a:rPr lang="en-US" altLang="ko-KR" dirty="0"/>
              <a:t>    &lt;/style&gt;</a:t>
            </a:r>
          </a:p>
          <a:p>
            <a:pPr marL="0" indent="0">
              <a:buNone/>
            </a:pPr>
            <a:r>
              <a:rPr lang="en-US" altLang="ko-KR" dirty="0"/>
              <a:t>  &lt;/head&gt;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05097" y="5056909"/>
            <a:ext cx="7855528" cy="307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8" idx="1"/>
          </p:cNvCxnSpPr>
          <p:nvPr/>
        </p:nvCxnSpPr>
        <p:spPr>
          <a:xfrm flipH="1">
            <a:off x="9168942" y="5231104"/>
            <a:ext cx="146164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30590" y="4861772"/>
            <a:ext cx="1446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bootstrap list-group</a:t>
            </a:r>
            <a:r>
              <a:rPr lang="ko-KR" altLang="en-US" sz="1400" dirty="0">
                <a:solidFill>
                  <a:srgbClr val="FF0000"/>
                </a:solidFill>
              </a:rPr>
              <a:t>에 추가 스타일 지정</a:t>
            </a:r>
          </a:p>
        </p:txBody>
      </p:sp>
    </p:spTree>
    <p:extLst>
      <p:ext uri="{BB962C8B-B14F-4D97-AF65-F5344CB8AC3E}">
        <p14:creationId xmlns:p14="http://schemas.microsoft.com/office/powerpoint/2010/main" val="412616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Grid </a:t>
            </a:r>
            <a:r>
              <a:rPr lang="ko-KR" altLang="en-US" sz="4000" dirty="0"/>
              <a:t>시스템을 이용한 레이아웃 예제</a:t>
            </a:r>
            <a:r>
              <a:rPr lang="en-US" altLang="ko-KR" sz="4000" dirty="0"/>
              <a:t>(</a:t>
            </a:r>
            <a:r>
              <a:rPr lang="ko-KR" altLang="en-US" sz="4000" dirty="0"/>
              <a:t>계속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321532" cy="4351338"/>
          </a:xfrm>
          <a:noFill/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&lt;div class="container"&gt;       </a:t>
            </a:r>
          </a:p>
          <a:p>
            <a:pPr marL="0" indent="0">
              <a:buNone/>
            </a:pPr>
            <a:r>
              <a:rPr lang="en-US" altLang="ko-KR" dirty="0"/>
              <a:t>   &lt;header&gt;</a:t>
            </a:r>
          </a:p>
          <a:p>
            <a:pPr marL="0" indent="0">
              <a:buNone/>
            </a:pPr>
            <a:r>
              <a:rPr lang="en-US" altLang="ko-KR" dirty="0"/>
              <a:t>     &lt;h2 style="line-height: 80px;"&gt;Example layout using a grid system&lt;/h2&gt;</a:t>
            </a:r>
          </a:p>
          <a:p>
            <a:pPr marL="0" indent="0">
              <a:buNone/>
            </a:pPr>
            <a:r>
              <a:rPr lang="en-US" altLang="ko-KR" dirty="0"/>
              <a:t>   &lt;/header&gt;</a:t>
            </a:r>
          </a:p>
          <a:p>
            <a:pPr marL="0" indent="0">
              <a:buNone/>
            </a:pPr>
            <a:r>
              <a:rPr lang="en-US" altLang="ko-KR" dirty="0"/>
              <a:t>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&lt;div class="col-md-2"&gt;</a:t>
            </a:r>
          </a:p>
          <a:p>
            <a:pPr marL="0" indent="0">
              <a:buNone/>
            </a:pPr>
            <a:r>
              <a:rPr lang="en-US" altLang="ko-KR" dirty="0"/>
              <a:t>        &lt;</a:t>
            </a:r>
            <a:r>
              <a:rPr lang="en-US" altLang="ko-KR" dirty="0" err="1"/>
              <a:t>ul</a:t>
            </a:r>
            <a:r>
              <a:rPr lang="en-US" altLang="ko-KR" dirty="0"/>
              <a:t> class="list-group"&gt;</a:t>
            </a:r>
          </a:p>
          <a:p>
            <a:pPr marL="0" indent="0">
              <a:buNone/>
            </a:pPr>
            <a:r>
              <a:rPr lang="en-US" altLang="ko-KR" dirty="0"/>
              <a:t>          &lt;li class="list-group-item"&gt;An item&lt;/li&gt;</a:t>
            </a:r>
          </a:p>
          <a:p>
            <a:pPr marL="0" indent="0">
              <a:buNone/>
            </a:pPr>
            <a:r>
              <a:rPr lang="en-US" altLang="ko-KR" dirty="0"/>
              <a:t>          &lt;li class="list-group-item"&gt;A second item&lt;/li&gt;</a:t>
            </a:r>
          </a:p>
          <a:p>
            <a:pPr marL="0" indent="0">
              <a:buNone/>
            </a:pPr>
            <a:r>
              <a:rPr lang="en-US" altLang="ko-KR" dirty="0"/>
              <a:t>          &lt;li class="list-group-item"&gt;A third item&lt;/li&gt;</a:t>
            </a:r>
          </a:p>
          <a:p>
            <a:pPr marL="0" indent="0">
              <a:buNone/>
            </a:pPr>
            <a:r>
              <a:rPr lang="en-US" altLang="ko-KR" dirty="0"/>
              <a:t>          &lt;li class="list-group-item"&gt;A fourth item&lt;/li&gt;</a:t>
            </a:r>
          </a:p>
          <a:p>
            <a:pPr marL="0" indent="0">
              <a:buNone/>
            </a:pPr>
            <a:r>
              <a:rPr lang="en-US" altLang="ko-KR" dirty="0"/>
              <a:t>          &lt;li class="list-group-item"&gt;A fifth item&lt;/li&gt;</a:t>
            </a:r>
          </a:p>
          <a:p>
            <a:pPr marL="0" indent="0">
              <a:buNone/>
            </a:pPr>
            <a:r>
              <a:rPr lang="en-US" altLang="ko-KR" dirty="0"/>
              <a:t>          &lt;li class="list-group-item"&gt;And a sixth one&lt;/li&gt;</a:t>
            </a:r>
          </a:p>
          <a:p>
            <a:pPr marL="0" indent="0">
              <a:buNone/>
            </a:pPr>
            <a:r>
              <a:rPr lang="en-US" altLang="ko-KR" dirty="0"/>
              <a:t>        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63393" y="1526670"/>
            <a:ext cx="5005647" cy="49492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&lt;div class</a:t>
            </a:r>
            <a:r>
              <a:rPr lang="en-US" altLang="ko-KR"/>
              <a:t>="col-md-8"&gt;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       &lt;p&gt; Lorem ipsum…&lt;/p&gt;</a:t>
            </a:r>
          </a:p>
          <a:p>
            <a:pPr marL="0" indent="0">
              <a:buNone/>
            </a:pPr>
            <a:r>
              <a:rPr lang="en-US" altLang="ko-KR" dirty="0"/>
              <a:t>        &lt;p&gt;Nunc </a:t>
            </a:r>
            <a:r>
              <a:rPr lang="en-US" altLang="ko-KR" dirty="0" err="1"/>
              <a:t>venenatis</a:t>
            </a:r>
            <a:r>
              <a:rPr lang="en-US" altLang="ko-KR" dirty="0"/>
              <a:t>… &lt;/p&gt;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r>
              <a:rPr lang="en-US" altLang="ko-KR" dirty="0"/>
              <a:t>      &lt;div class="col-md-2"&gt;</a:t>
            </a:r>
          </a:p>
          <a:p>
            <a:pPr marL="0" indent="0">
              <a:buNone/>
            </a:pPr>
            <a:r>
              <a:rPr lang="en-US" altLang="ko-KR" dirty="0"/>
              <a:t>        &lt;div class="outer-menu"&gt; </a:t>
            </a:r>
          </a:p>
          <a:p>
            <a:pPr marL="0" indent="0">
              <a:buNone/>
            </a:pPr>
            <a:r>
              <a:rPr lang="en-US" altLang="ko-KR" dirty="0"/>
              <a:t>         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            &lt;li&gt;CSS3 </a:t>
            </a:r>
            <a:r>
              <a:rPr lang="ko-KR" altLang="en-US" dirty="0"/>
              <a:t>스타일 시트 기초</a:t>
            </a:r>
            <a:r>
              <a:rPr lang="en-US" altLang="ko-KR" dirty="0"/>
              <a:t>&lt;/li&gt;</a:t>
            </a:r>
          </a:p>
          <a:p>
            <a:pPr marL="0" indent="0">
              <a:buNone/>
            </a:pPr>
            <a:r>
              <a:rPr lang="en-US" altLang="ko-KR" dirty="0"/>
              <a:t>            &lt;li&gt;CSS3 </a:t>
            </a:r>
            <a:r>
              <a:rPr lang="ko-KR" altLang="en-US" dirty="0"/>
              <a:t>박스 모델과 응용</a:t>
            </a:r>
            <a:r>
              <a:rPr lang="en-US" altLang="ko-KR" dirty="0"/>
              <a:t>&lt;/li&gt;</a:t>
            </a:r>
          </a:p>
          <a:p>
            <a:pPr marL="0" indent="0">
              <a:buNone/>
            </a:pPr>
            <a:r>
              <a:rPr lang="en-US" altLang="ko-KR" dirty="0"/>
              <a:t>            &lt;li&gt;CSS3 </a:t>
            </a:r>
            <a:r>
              <a:rPr lang="ko-KR" altLang="en-US" dirty="0"/>
              <a:t>레이아웃과 애니메이션</a:t>
            </a:r>
            <a:r>
              <a:rPr lang="en-US" altLang="ko-KR" dirty="0"/>
              <a:t>&lt;/li&gt;</a:t>
            </a:r>
          </a:p>
          <a:p>
            <a:pPr marL="0" indent="0">
              <a:buNone/>
            </a:pPr>
            <a:r>
              <a:rPr lang="en-US" altLang="ko-KR" dirty="0"/>
              <a:t>            &lt;li&gt;HTML5</a:t>
            </a:r>
            <a:r>
              <a:rPr lang="ko-KR" altLang="en-US" dirty="0"/>
              <a:t>과 </a:t>
            </a:r>
            <a:r>
              <a:rPr lang="en-US" altLang="ko-KR" dirty="0"/>
              <a:t>CSS3</a:t>
            </a:r>
            <a:r>
              <a:rPr lang="ko-KR" altLang="en-US" dirty="0"/>
              <a:t>로 웹사이트 제작하기</a:t>
            </a:r>
            <a:r>
              <a:rPr lang="en-US" altLang="ko-KR" dirty="0"/>
              <a:t>&lt;/li&gt;</a:t>
            </a:r>
          </a:p>
          <a:p>
            <a:pPr marL="0" indent="0">
              <a:buNone/>
            </a:pPr>
            <a:r>
              <a:rPr lang="en-US" altLang="ko-KR" dirty="0"/>
              <a:t>        &lt;/</a:t>
            </a:r>
            <a:r>
              <a:rPr lang="en-US" altLang="ko-KR" dirty="0" err="1"/>
              <a:t>ul</a:t>
            </a:r>
            <a:r>
              <a:rPr lang="en-US" altLang="ko-KR" dirty="0"/>
              <a:t>&gt;  </a:t>
            </a:r>
          </a:p>
          <a:p>
            <a:pPr marL="0" indent="0">
              <a:buNone/>
            </a:pPr>
            <a:r>
              <a:rPr lang="en-US" altLang="ko-KR" dirty="0"/>
              <a:t>        &lt;/div&gt;        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r>
              <a:rPr lang="en-US" altLang="ko-KR" dirty="0"/>
              <a:t>    &lt;/div&gt;</a:t>
            </a:r>
          </a:p>
          <a:p>
            <a:pPr marL="0" indent="0">
              <a:buNone/>
            </a:pPr>
            <a:r>
              <a:rPr lang="en-US" altLang="ko-KR" dirty="0"/>
              <a:t>    &lt;</a:t>
            </a:r>
            <a:r>
              <a:rPr lang="en-US" altLang="ko-KR" dirty="0" err="1"/>
              <a:t>hr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   &lt;footer&gt;</a:t>
            </a:r>
          </a:p>
          <a:p>
            <a:pPr marL="0" indent="0">
              <a:buNone/>
            </a:pPr>
            <a:r>
              <a:rPr lang="en-US" altLang="ko-KR" dirty="0"/>
              <a:t>     Copyright(c) </a:t>
            </a:r>
            <a:r>
              <a:rPr lang="ko-KR" altLang="en-US" dirty="0"/>
              <a:t>순천향대학교 사물인터넷학과</a:t>
            </a:r>
          </a:p>
          <a:p>
            <a:pPr marL="0" indent="0">
              <a:buNone/>
            </a:pPr>
            <a:r>
              <a:rPr lang="ko-KR" altLang="en-US" dirty="0"/>
              <a:t>   </a:t>
            </a:r>
            <a:r>
              <a:rPr lang="en-US" altLang="ko-KR" dirty="0"/>
              <a:t>&lt;/footer&gt;</a:t>
            </a:r>
          </a:p>
          <a:p>
            <a:pPr marL="0" indent="0">
              <a:buNone/>
            </a:pPr>
            <a:r>
              <a:rPr lang="en-US" altLang="ko-KR" dirty="0"/>
              <a:t>  &lt;/div&gt;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71105" y="3502431"/>
            <a:ext cx="1172095" cy="238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97826" y="3798915"/>
            <a:ext cx="1119448" cy="14048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9" idx="1"/>
          </p:cNvCxnSpPr>
          <p:nvPr/>
        </p:nvCxnSpPr>
        <p:spPr>
          <a:xfrm flipH="1">
            <a:off x="3117274" y="3386366"/>
            <a:ext cx="1461648" cy="296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8922" y="3232477"/>
            <a:ext cx="1855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bootstrap list-group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42654" y="2528252"/>
            <a:ext cx="1274620" cy="238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>
            <a:off x="2502131" y="2145108"/>
            <a:ext cx="1456108" cy="3461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58239" y="1883498"/>
            <a:ext cx="185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글자를 가운데 정렬하기 위해 지정</a:t>
            </a:r>
          </a:p>
        </p:txBody>
      </p:sp>
    </p:spTree>
    <p:extLst>
      <p:ext uri="{BB962C8B-B14F-4D97-AF65-F5344CB8AC3E}">
        <p14:creationId xmlns:p14="http://schemas.microsoft.com/office/powerpoint/2010/main" val="2840938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/>
              <a:t>시스템 </a:t>
            </a:r>
            <a:r>
              <a:rPr lang="en-US" altLang="ko-KR"/>
              <a:t>offset </a:t>
            </a:r>
            <a:r>
              <a:rPr lang="ko-KR" altLang="en-US"/>
              <a:t>예제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76BDF9-1CEC-38CD-3A90-AD2B40EE1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745" y="1540565"/>
            <a:ext cx="10831033" cy="49523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60063-5CC4-ED26-44F3-31A6FBE772CF}"/>
              </a:ext>
            </a:extLst>
          </p:cNvPr>
          <p:cNvSpPr txBox="1"/>
          <p:nvPr/>
        </p:nvSpPr>
        <p:spPr>
          <a:xfrm>
            <a:off x="2201564" y="5873657"/>
            <a:ext cx="36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6BA20B-3FBB-65F5-003D-4907025C7687}"/>
              </a:ext>
            </a:extLst>
          </p:cNvPr>
          <p:cNvCxnSpPr/>
          <p:nvPr/>
        </p:nvCxnSpPr>
        <p:spPr>
          <a:xfrm>
            <a:off x="1278467" y="5721257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B07CF6-93F3-7BDC-1B6D-083AD063D105}"/>
              </a:ext>
            </a:extLst>
          </p:cNvPr>
          <p:cNvCxnSpPr/>
          <p:nvPr/>
        </p:nvCxnSpPr>
        <p:spPr>
          <a:xfrm>
            <a:off x="3484954" y="5721257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4BDA49-363A-8C29-1EE4-E133C7864A93}"/>
              </a:ext>
            </a:extLst>
          </p:cNvPr>
          <p:cNvCxnSpPr/>
          <p:nvPr/>
        </p:nvCxnSpPr>
        <p:spPr>
          <a:xfrm>
            <a:off x="4478867" y="5721257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B7BE533-0C8D-F55E-DDC0-5936D2E9CC51}"/>
              </a:ext>
            </a:extLst>
          </p:cNvPr>
          <p:cNvCxnSpPr/>
          <p:nvPr/>
        </p:nvCxnSpPr>
        <p:spPr>
          <a:xfrm>
            <a:off x="10932853" y="5721257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DA7FEA-0857-70F6-00B9-78BEA636CA8C}"/>
              </a:ext>
            </a:extLst>
          </p:cNvPr>
          <p:cNvCxnSpPr/>
          <p:nvPr/>
        </p:nvCxnSpPr>
        <p:spPr>
          <a:xfrm>
            <a:off x="1278467" y="5874026"/>
            <a:ext cx="220648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37A5C6-8875-9AED-492F-9B13458425B5}"/>
              </a:ext>
            </a:extLst>
          </p:cNvPr>
          <p:cNvCxnSpPr>
            <a:cxnSpLocks/>
          </p:cNvCxnSpPr>
          <p:nvPr/>
        </p:nvCxnSpPr>
        <p:spPr>
          <a:xfrm>
            <a:off x="4478867" y="5874026"/>
            <a:ext cx="645398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399A4D-84A1-FD69-CA2B-AF417134185F}"/>
              </a:ext>
            </a:extLst>
          </p:cNvPr>
          <p:cNvCxnSpPr>
            <a:cxnSpLocks/>
          </p:cNvCxnSpPr>
          <p:nvPr/>
        </p:nvCxnSpPr>
        <p:spPr>
          <a:xfrm>
            <a:off x="3484954" y="5874026"/>
            <a:ext cx="993913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18FB77-C828-EEE9-8DC6-496A984AD555}"/>
              </a:ext>
            </a:extLst>
          </p:cNvPr>
          <p:cNvSpPr txBox="1"/>
          <p:nvPr/>
        </p:nvSpPr>
        <p:spPr>
          <a:xfrm>
            <a:off x="3801764" y="5873657"/>
            <a:ext cx="36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ACD567-4F50-B6D8-4B1E-ECCF6A4FB72F}"/>
              </a:ext>
            </a:extLst>
          </p:cNvPr>
          <p:cNvSpPr txBox="1"/>
          <p:nvPr/>
        </p:nvSpPr>
        <p:spPr>
          <a:xfrm>
            <a:off x="7525714" y="5873657"/>
            <a:ext cx="36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8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493C4F-2003-29F8-663F-5E39C6F92B25}"/>
              </a:ext>
            </a:extLst>
          </p:cNvPr>
          <p:cNvSpPr txBox="1"/>
          <p:nvPr/>
        </p:nvSpPr>
        <p:spPr>
          <a:xfrm>
            <a:off x="3254215" y="6025889"/>
            <a:ext cx="145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offset-md-1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Bootstrap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사용자의 웹 서버에 파일을 올리는 방법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CDN(Content Delivery Network)</a:t>
            </a:r>
            <a:r>
              <a:rPr lang="ko-KR" altLang="en-US" dirty="0"/>
              <a:t>을 이용하는 방법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패키지 매니저를 이용하는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3629702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 </a:t>
            </a:r>
            <a:r>
              <a:rPr lang="ko-KR" altLang="en-US"/>
              <a:t>시스템 </a:t>
            </a:r>
            <a:r>
              <a:rPr lang="en-US" altLang="ko-KR"/>
              <a:t>offset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&lt;title&gt;Grid example-offset&lt;/title&gt;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pPr marL="0" indent="0">
              <a:buNone/>
            </a:pPr>
            <a:br>
              <a:rPr lang="en-US" altLang="ko-KR" b="0">
                <a:effectLst/>
                <a:latin typeface="Consolas" panose="020B0609020204030204" pitchFamily="49" charset="0"/>
              </a:rPr>
            </a:br>
            <a:r>
              <a:rPr lang="en-US" altLang="ko-KR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header{ height: 100px; background-color: burlywood; border-radius: 15px; padding: 10px; margin:10px 0;font-family: 'Nanum Gothic', sans-serif;  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footer { 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.list-group { background-color:rgba(201, 201, 201,.5); padding: 10px; border-radius: 10px; 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&lt;/head&gt;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8564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2772" cy="1325563"/>
          </a:xfrm>
        </p:spPr>
        <p:txBody>
          <a:bodyPr>
            <a:normAutofit/>
          </a:bodyPr>
          <a:lstStyle/>
          <a:p>
            <a:r>
              <a:rPr lang="en-US" altLang="ko-KR" sz="4000"/>
              <a:t>Grid </a:t>
            </a:r>
            <a:r>
              <a:rPr lang="ko-KR" altLang="en-US" sz="4000"/>
              <a:t>시스템 </a:t>
            </a:r>
            <a:r>
              <a:rPr lang="en-US" altLang="ko-KR" sz="4000"/>
              <a:t>offset </a:t>
            </a:r>
            <a:r>
              <a:rPr lang="ko-KR" altLang="en-US" sz="4000"/>
              <a:t>예제 </a:t>
            </a:r>
            <a:r>
              <a:rPr lang="en-US" altLang="ko-KR" sz="4000"/>
              <a:t>(</a:t>
            </a:r>
            <a:r>
              <a:rPr lang="ko-KR" altLang="en-US" sz="4000" dirty="0"/>
              <a:t>계속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321532" cy="4351338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&lt;div class="container"&gt;       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&lt;header&gt;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&lt;h2 style="line-height: 80px;"&gt;Example layout using a grid system&lt;/h2&gt;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&lt;/header&gt;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&lt;div class="row"&gt;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&lt;div class="col-md-3"&gt;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&lt;ul class="list-group"&gt;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  &lt;li class="list-group-item"&gt;A first item&lt;/li&gt;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  &lt;li class="list-group-item"&gt;A second item&lt;/li&gt;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  &lt;li class="list-group-item"&gt;A third item&lt;/li&gt;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  &lt;li class="list-group-item"&gt;A fourth item&lt;/li&gt;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  &lt;li class="list-group-item"&gt;A fifth item&lt;/li&gt;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  &lt;li class="list-group-item"&gt;And a sixth one&lt;/li&gt;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&lt;/ul&gt;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63393" y="1719641"/>
            <a:ext cx="5005647" cy="445732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&lt;div class="col-md-8  offset-md-1"&gt;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&lt;p&gt; Lorem ipsum…&lt;/p&gt;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  &lt;p&gt;Nunc venenatis…&lt;/p&gt;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&lt;hr&gt;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&lt;footer&gt;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  Copyright(c) </a:t>
            </a:r>
            <a:r>
              <a:rPr lang="ko-KR" altLang="en-US" sz="1200" b="0">
                <a:effectLst/>
                <a:latin typeface="Consolas" panose="020B0609020204030204" pitchFamily="49" charset="0"/>
              </a:rPr>
              <a:t>순천향대학교 사물인터넷학과</a:t>
            </a:r>
          </a:p>
          <a:p>
            <a:pPr marL="0" indent="0">
              <a:buNone/>
            </a:pPr>
            <a:r>
              <a:rPr lang="ko-KR" altLang="en-US" sz="1200" b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effectLst/>
                <a:latin typeface="Consolas" panose="020B0609020204030204" pitchFamily="49" charset="0"/>
              </a:rPr>
              <a:t>&lt;/footer&gt;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pPr marL="0" indent="0">
              <a:buNone/>
            </a:pPr>
            <a:r>
              <a:rPr lang="en-US" altLang="ko-KR" sz="1200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962014" y="2035107"/>
            <a:ext cx="1007343" cy="171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28D29D-96CD-91AD-A2C0-F2E1A257100D}"/>
              </a:ext>
            </a:extLst>
          </p:cNvPr>
          <p:cNvCxnSpPr>
            <a:cxnSpLocks/>
          </p:cNvCxnSpPr>
          <p:nvPr/>
        </p:nvCxnSpPr>
        <p:spPr>
          <a:xfrm>
            <a:off x="9440333" y="1304726"/>
            <a:ext cx="0" cy="7303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6BF07B-6576-C58F-494E-BDA753A42CBF}"/>
              </a:ext>
            </a:extLst>
          </p:cNvPr>
          <p:cNvSpPr txBox="1"/>
          <p:nvPr/>
        </p:nvSpPr>
        <p:spPr>
          <a:xfrm>
            <a:off x="8038273" y="996949"/>
            <a:ext cx="285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12 </a:t>
            </a:r>
            <a:r>
              <a:rPr lang="ko-KR" altLang="en-US" sz="1400">
                <a:solidFill>
                  <a:srgbClr val="FF0000"/>
                </a:solidFill>
              </a:rPr>
              <a:t>중 </a:t>
            </a:r>
            <a:r>
              <a:rPr lang="en-US" altLang="ko-KR" sz="1400">
                <a:solidFill>
                  <a:srgbClr val="FF0000"/>
                </a:solidFill>
              </a:rPr>
              <a:t>1</a:t>
            </a:r>
            <a:r>
              <a:rPr lang="ko-KR" altLang="en-US" sz="1400">
                <a:solidFill>
                  <a:srgbClr val="FF0000"/>
                </a:solidFill>
              </a:rPr>
              <a:t>을 앞쪽의 빈칸으로 배치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Column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591693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</a:t>
            </a:r>
            <a:r>
              <a:rPr lang="ko-KR" altLang="en-US"/>
              <a:t>수직정렬 예제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2E719BC-A596-D917-7210-22B01D1E5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647" y="1825625"/>
            <a:ext cx="9912706" cy="4351338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6EC5FCB-BC7C-90F5-E126-E41C9DE3F763}"/>
              </a:ext>
            </a:extLst>
          </p:cNvPr>
          <p:cNvCxnSpPr>
            <a:cxnSpLocks/>
          </p:cNvCxnSpPr>
          <p:nvPr/>
        </p:nvCxnSpPr>
        <p:spPr>
          <a:xfrm flipH="1">
            <a:off x="10235463" y="2919689"/>
            <a:ext cx="51867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8AA1A3-C30E-C268-BD1B-CBAEB95168A3}"/>
              </a:ext>
            </a:extLst>
          </p:cNvPr>
          <p:cNvSpPr txBox="1"/>
          <p:nvPr/>
        </p:nvSpPr>
        <p:spPr>
          <a:xfrm>
            <a:off x="10754139" y="2765800"/>
            <a:ext cx="109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상단정렬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50FC75-8E43-46A2-A475-52949F479EB0}"/>
              </a:ext>
            </a:extLst>
          </p:cNvPr>
          <p:cNvCxnSpPr>
            <a:cxnSpLocks/>
          </p:cNvCxnSpPr>
          <p:nvPr/>
        </p:nvCxnSpPr>
        <p:spPr>
          <a:xfrm flipH="1">
            <a:off x="10235463" y="4302578"/>
            <a:ext cx="51867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F1616B7-70C4-518B-98D3-52D10F99B068}"/>
              </a:ext>
            </a:extLst>
          </p:cNvPr>
          <p:cNvSpPr txBox="1"/>
          <p:nvPr/>
        </p:nvSpPr>
        <p:spPr>
          <a:xfrm>
            <a:off x="10754139" y="4148689"/>
            <a:ext cx="109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중앙정렬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8A3DED-8BAF-724A-3E73-BDC86091414D}"/>
              </a:ext>
            </a:extLst>
          </p:cNvPr>
          <p:cNvCxnSpPr>
            <a:cxnSpLocks/>
          </p:cNvCxnSpPr>
          <p:nvPr/>
        </p:nvCxnSpPr>
        <p:spPr>
          <a:xfrm flipH="1">
            <a:off x="10235463" y="5685466"/>
            <a:ext cx="51867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EF4B2D-86DC-DD3D-AD52-18BFC1A13A55}"/>
              </a:ext>
            </a:extLst>
          </p:cNvPr>
          <p:cNvSpPr txBox="1"/>
          <p:nvPr/>
        </p:nvSpPr>
        <p:spPr>
          <a:xfrm>
            <a:off x="10754139" y="5531577"/>
            <a:ext cx="109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하단정렬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67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</a:t>
            </a:r>
            <a:r>
              <a:rPr lang="ko-KR" altLang="en-US"/>
              <a:t>수직정렬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&lt;title&gt;Column vertical align&lt;/title&gt;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pPr marL="0" indent="0">
              <a:buNone/>
            </a:pPr>
            <a:br>
              <a:rPr lang="en-US" altLang="ko-KR" b="0">
                <a:effectLst/>
                <a:latin typeface="Consolas" panose="020B0609020204030204" pitchFamily="49" charset="0"/>
              </a:rPr>
            </a:br>
            <a:r>
              <a:rPr lang="en-US" altLang="ko-KR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.row { height: 120px; background-color: skyblue; border-radius: 15px; padding: 10px; margin:10px 0;font-family: 'Nanum Gothic', sans-serif;  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.col { height: 30px; background-color: skyblue; border:1px solid red; border-radius: 5px; padding: 10px; margin:10px 0;font-family: 'Nanum Gothic', sans-serif; line-height: 10px; 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&lt;/head&gt;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5616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2772" cy="939601"/>
          </a:xfrm>
        </p:spPr>
        <p:txBody>
          <a:bodyPr>
            <a:normAutofit/>
          </a:bodyPr>
          <a:lstStyle/>
          <a:p>
            <a:r>
              <a:rPr lang="en-US" altLang="ko-KR" sz="4000"/>
              <a:t>Column </a:t>
            </a:r>
            <a:r>
              <a:rPr lang="ko-KR" altLang="en-US" sz="4000"/>
              <a:t>수직정렬 예제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302028"/>
            <a:ext cx="5321532" cy="527767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&lt;body&gt;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&lt;div class="row align-items-start"&gt;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align-items-start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align-items-start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align-items-start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&lt;div class="row align-items-center"&gt;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align-items-center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align-items-center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endParaRPr lang="en-US" altLang="ko-KR" sz="11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63393" y="1302028"/>
            <a:ext cx="5005647" cy="52776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align-items-center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&lt;div class="row align-items-end"&gt;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align-items-end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align-items-end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&lt;div class="col"&gt;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  align-items-end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pPr marL="0" indent="0">
              <a:buNone/>
            </a:pPr>
            <a:r>
              <a:rPr lang="en-US" altLang="ko-KR" sz="1100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buNone/>
            </a:pP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554B8F-C4D0-3233-889E-C106626BA15A}"/>
              </a:ext>
            </a:extLst>
          </p:cNvPr>
          <p:cNvSpPr/>
          <p:nvPr/>
        </p:nvSpPr>
        <p:spPr>
          <a:xfrm>
            <a:off x="2247994" y="1870768"/>
            <a:ext cx="1747536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35748-44EC-7153-4F9E-0423EE60E3BC}"/>
              </a:ext>
            </a:extLst>
          </p:cNvPr>
          <p:cNvSpPr txBox="1"/>
          <p:nvPr/>
        </p:nvSpPr>
        <p:spPr>
          <a:xfrm>
            <a:off x="3959481" y="1829136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상단정렬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C20CA-CE12-9E69-A8FC-72A69DAAD344}"/>
              </a:ext>
            </a:extLst>
          </p:cNvPr>
          <p:cNvSpPr/>
          <p:nvPr/>
        </p:nvSpPr>
        <p:spPr>
          <a:xfrm>
            <a:off x="2247994" y="4905516"/>
            <a:ext cx="1747536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03D0A3-7D1F-620C-3DB5-25F958921E0F}"/>
              </a:ext>
            </a:extLst>
          </p:cNvPr>
          <p:cNvSpPr/>
          <p:nvPr/>
        </p:nvSpPr>
        <p:spPr>
          <a:xfrm>
            <a:off x="7692797" y="2408025"/>
            <a:ext cx="1747536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FAE8C-5D97-DF94-485A-343E55F83698}"/>
              </a:ext>
            </a:extLst>
          </p:cNvPr>
          <p:cNvSpPr txBox="1"/>
          <p:nvPr/>
        </p:nvSpPr>
        <p:spPr>
          <a:xfrm>
            <a:off x="3959481" y="4869791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중앙정렬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E62AE-7B33-6A5B-7BD9-95D1C3A788CC}"/>
              </a:ext>
            </a:extLst>
          </p:cNvPr>
          <p:cNvSpPr txBox="1"/>
          <p:nvPr/>
        </p:nvSpPr>
        <p:spPr>
          <a:xfrm>
            <a:off x="9317408" y="2376332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하단정렬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214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</a:t>
            </a:r>
            <a:r>
              <a:rPr lang="ko-KR" altLang="en-US"/>
              <a:t>수평정렬 예제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6EC5FCB-BC7C-90F5-E126-E41C9DE3F763}"/>
              </a:ext>
            </a:extLst>
          </p:cNvPr>
          <p:cNvCxnSpPr>
            <a:cxnSpLocks/>
          </p:cNvCxnSpPr>
          <p:nvPr/>
        </p:nvCxnSpPr>
        <p:spPr>
          <a:xfrm flipH="1">
            <a:off x="10235463" y="2919689"/>
            <a:ext cx="51867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8A3DED-8BAF-724A-3E73-BDC86091414D}"/>
              </a:ext>
            </a:extLst>
          </p:cNvPr>
          <p:cNvCxnSpPr>
            <a:cxnSpLocks/>
          </p:cNvCxnSpPr>
          <p:nvPr/>
        </p:nvCxnSpPr>
        <p:spPr>
          <a:xfrm flipH="1">
            <a:off x="10235463" y="6291746"/>
            <a:ext cx="51867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491BBE71-8285-F3CB-C8CF-C2C9983D4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34" y="1520687"/>
            <a:ext cx="11187424" cy="4972188"/>
          </a:xfr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8B7515D-A7EA-593C-A392-F8B5000B99A1}"/>
              </a:ext>
            </a:extLst>
          </p:cNvPr>
          <p:cNvCxnSpPr>
            <a:cxnSpLocks/>
          </p:cNvCxnSpPr>
          <p:nvPr/>
        </p:nvCxnSpPr>
        <p:spPr>
          <a:xfrm>
            <a:off x="1367920" y="5462833"/>
            <a:ext cx="0" cy="14283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E97183-7584-468E-BA88-10F76C4470AF}"/>
              </a:ext>
            </a:extLst>
          </p:cNvPr>
          <p:cNvCxnSpPr>
            <a:cxnSpLocks/>
          </p:cNvCxnSpPr>
          <p:nvPr/>
        </p:nvCxnSpPr>
        <p:spPr>
          <a:xfrm>
            <a:off x="1381978" y="5546028"/>
            <a:ext cx="4730213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1D840B-7EC5-80AB-038F-1D778FDEBC26}"/>
              </a:ext>
            </a:extLst>
          </p:cNvPr>
          <p:cNvCxnSpPr>
            <a:cxnSpLocks/>
          </p:cNvCxnSpPr>
          <p:nvPr/>
        </p:nvCxnSpPr>
        <p:spPr>
          <a:xfrm>
            <a:off x="6112191" y="5486026"/>
            <a:ext cx="0" cy="14283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52F38E-2B3E-98AF-7065-38C21D573BD4}"/>
              </a:ext>
            </a:extLst>
          </p:cNvPr>
          <p:cNvCxnSpPr>
            <a:cxnSpLocks/>
          </p:cNvCxnSpPr>
          <p:nvPr/>
        </p:nvCxnSpPr>
        <p:spPr>
          <a:xfrm>
            <a:off x="6112191" y="5546021"/>
            <a:ext cx="4730213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7009F21-E042-A213-0BAC-1EBCFB765E40}"/>
              </a:ext>
            </a:extLst>
          </p:cNvPr>
          <p:cNvCxnSpPr>
            <a:cxnSpLocks/>
          </p:cNvCxnSpPr>
          <p:nvPr/>
        </p:nvCxnSpPr>
        <p:spPr>
          <a:xfrm>
            <a:off x="1367920" y="4767094"/>
            <a:ext cx="0" cy="14283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BB18CD-C17D-7355-99D5-FC5441621270}"/>
              </a:ext>
            </a:extLst>
          </p:cNvPr>
          <p:cNvCxnSpPr>
            <a:cxnSpLocks/>
          </p:cNvCxnSpPr>
          <p:nvPr/>
        </p:nvCxnSpPr>
        <p:spPr>
          <a:xfrm>
            <a:off x="1381978" y="4850289"/>
            <a:ext cx="4730213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2A0B4C-29DE-4E7D-C102-13DEBF839869}"/>
              </a:ext>
            </a:extLst>
          </p:cNvPr>
          <p:cNvCxnSpPr>
            <a:cxnSpLocks/>
          </p:cNvCxnSpPr>
          <p:nvPr/>
        </p:nvCxnSpPr>
        <p:spPr>
          <a:xfrm>
            <a:off x="6112191" y="4790287"/>
            <a:ext cx="0" cy="14283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5C10DC4-6611-75EE-3089-317F6DC2C152}"/>
              </a:ext>
            </a:extLst>
          </p:cNvPr>
          <p:cNvCxnSpPr>
            <a:cxnSpLocks/>
          </p:cNvCxnSpPr>
          <p:nvPr/>
        </p:nvCxnSpPr>
        <p:spPr>
          <a:xfrm>
            <a:off x="6112191" y="4850282"/>
            <a:ext cx="4730213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61BA201-76EB-C074-D411-E999FF58E3BD}"/>
              </a:ext>
            </a:extLst>
          </p:cNvPr>
          <p:cNvCxnSpPr>
            <a:cxnSpLocks/>
          </p:cNvCxnSpPr>
          <p:nvPr/>
        </p:nvCxnSpPr>
        <p:spPr>
          <a:xfrm>
            <a:off x="1367920" y="6102993"/>
            <a:ext cx="0" cy="16238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C5885C-CCC0-EB60-1E2F-45E1608D3E75}"/>
              </a:ext>
            </a:extLst>
          </p:cNvPr>
          <p:cNvCxnSpPr>
            <a:cxnSpLocks/>
          </p:cNvCxnSpPr>
          <p:nvPr/>
        </p:nvCxnSpPr>
        <p:spPr>
          <a:xfrm>
            <a:off x="1371052" y="6197575"/>
            <a:ext cx="105372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04E45E-EE6F-19CB-3227-C3CF42D4522D}"/>
              </a:ext>
            </a:extLst>
          </p:cNvPr>
          <p:cNvCxnSpPr>
            <a:cxnSpLocks/>
          </p:cNvCxnSpPr>
          <p:nvPr/>
        </p:nvCxnSpPr>
        <p:spPr>
          <a:xfrm>
            <a:off x="2424773" y="6119422"/>
            <a:ext cx="0" cy="16238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50D86DB-A976-2162-6DA8-E25EA4A3B1DC}"/>
              </a:ext>
            </a:extLst>
          </p:cNvPr>
          <p:cNvCxnSpPr>
            <a:cxnSpLocks/>
          </p:cNvCxnSpPr>
          <p:nvPr/>
        </p:nvCxnSpPr>
        <p:spPr>
          <a:xfrm>
            <a:off x="5567573" y="6102993"/>
            <a:ext cx="0" cy="16238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DC6EF6-04B3-E583-961B-9C0BCC69FDE4}"/>
              </a:ext>
            </a:extLst>
          </p:cNvPr>
          <p:cNvCxnSpPr>
            <a:cxnSpLocks/>
          </p:cNvCxnSpPr>
          <p:nvPr/>
        </p:nvCxnSpPr>
        <p:spPr>
          <a:xfrm>
            <a:off x="5570705" y="6197575"/>
            <a:ext cx="105372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95E6F07-98F4-8D57-B054-497C9A5B42F1}"/>
              </a:ext>
            </a:extLst>
          </p:cNvPr>
          <p:cNvCxnSpPr>
            <a:cxnSpLocks/>
          </p:cNvCxnSpPr>
          <p:nvPr/>
        </p:nvCxnSpPr>
        <p:spPr>
          <a:xfrm>
            <a:off x="6624426" y="6119422"/>
            <a:ext cx="0" cy="16238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1153B19-316D-2FA5-059D-463DEC960D4E}"/>
              </a:ext>
            </a:extLst>
          </p:cNvPr>
          <p:cNvCxnSpPr>
            <a:cxnSpLocks/>
          </p:cNvCxnSpPr>
          <p:nvPr/>
        </p:nvCxnSpPr>
        <p:spPr>
          <a:xfrm>
            <a:off x="9779728" y="6102993"/>
            <a:ext cx="0" cy="16238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FCAD310-7C07-0DBB-4A33-EA93607DF34B}"/>
              </a:ext>
            </a:extLst>
          </p:cNvPr>
          <p:cNvCxnSpPr>
            <a:cxnSpLocks/>
          </p:cNvCxnSpPr>
          <p:nvPr/>
        </p:nvCxnSpPr>
        <p:spPr>
          <a:xfrm>
            <a:off x="9782860" y="6197575"/>
            <a:ext cx="1053721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743583-D56B-2553-7DFA-CE82AA6D28EF}"/>
              </a:ext>
            </a:extLst>
          </p:cNvPr>
          <p:cNvCxnSpPr>
            <a:cxnSpLocks/>
          </p:cNvCxnSpPr>
          <p:nvPr/>
        </p:nvCxnSpPr>
        <p:spPr>
          <a:xfrm>
            <a:off x="10836581" y="6119422"/>
            <a:ext cx="0" cy="16238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493109-F82C-B347-9CE9-960F54E54CCD}"/>
              </a:ext>
            </a:extLst>
          </p:cNvPr>
          <p:cNvGrpSpPr/>
          <p:nvPr/>
        </p:nvGrpSpPr>
        <p:grpSpPr>
          <a:xfrm>
            <a:off x="4530599" y="5256329"/>
            <a:ext cx="3172224" cy="161890"/>
            <a:chOff x="4530598" y="5185954"/>
            <a:chExt cx="3172225" cy="262908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F45FC66-1ACD-342D-06D8-69E32E010183}"/>
                </a:ext>
              </a:extLst>
            </p:cNvPr>
            <p:cNvCxnSpPr>
              <a:cxnSpLocks/>
            </p:cNvCxnSpPr>
            <p:nvPr/>
          </p:nvCxnSpPr>
          <p:spPr>
            <a:xfrm>
              <a:off x="4530598" y="5185954"/>
              <a:ext cx="0" cy="251834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8E286EE-890E-6247-5F3B-35A58D5FBB92}"/>
                </a:ext>
              </a:extLst>
            </p:cNvPr>
            <p:cNvCxnSpPr>
              <a:cxnSpLocks/>
            </p:cNvCxnSpPr>
            <p:nvPr/>
          </p:nvCxnSpPr>
          <p:spPr>
            <a:xfrm>
              <a:off x="4539998" y="5322696"/>
              <a:ext cx="3162825" cy="0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A97A77A-3B6E-9C91-A453-02D4374F5ED1}"/>
                </a:ext>
              </a:extLst>
            </p:cNvPr>
            <p:cNvCxnSpPr>
              <a:cxnSpLocks/>
            </p:cNvCxnSpPr>
            <p:nvPr/>
          </p:nvCxnSpPr>
          <p:spPr>
            <a:xfrm>
              <a:off x="7702823" y="5197028"/>
              <a:ext cx="0" cy="251834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63E0CD-8D81-099A-4419-2DD74E19517B}"/>
              </a:ext>
            </a:extLst>
          </p:cNvPr>
          <p:cNvGrpSpPr/>
          <p:nvPr/>
        </p:nvGrpSpPr>
        <p:grpSpPr>
          <a:xfrm>
            <a:off x="4530598" y="4129156"/>
            <a:ext cx="3172225" cy="178860"/>
            <a:chOff x="4530598" y="4104742"/>
            <a:chExt cx="3172225" cy="272847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8754326-B7F2-72EC-11F3-EECC7645D0CC}"/>
                </a:ext>
              </a:extLst>
            </p:cNvPr>
            <p:cNvCxnSpPr>
              <a:cxnSpLocks/>
            </p:cNvCxnSpPr>
            <p:nvPr/>
          </p:nvCxnSpPr>
          <p:spPr>
            <a:xfrm>
              <a:off x="4530598" y="4104742"/>
              <a:ext cx="0" cy="251834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44AF8A3-7216-CF13-16E3-E3C1E870CC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9998" y="4241484"/>
              <a:ext cx="3162825" cy="0"/>
            </a:xfrm>
            <a:prstGeom prst="straightConnector1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1912DDB-3819-BF89-C24A-BCBD268E8E4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823" y="4125755"/>
              <a:ext cx="0" cy="251834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119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</a:t>
            </a:r>
            <a:r>
              <a:rPr lang="ko-KR" altLang="en-US"/>
              <a:t>수평정렬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&lt;title&gt;Column horizontal align&lt;/title&gt;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pPr marL="0" indent="0">
              <a:buNone/>
            </a:pPr>
            <a:br>
              <a:rPr lang="en-US" altLang="ko-KR" b="0">
                <a:effectLst/>
                <a:latin typeface="Consolas" panose="020B0609020204030204" pitchFamily="49" charset="0"/>
              </a:rPr>
            </a:br>
            <a:r>
              <a:rPr lang="en-US" altLang="ko-KR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.row { height: 80px; background-color: skyblue; border-radius: 15px; padding: 10px; margin:10px 0;font-family: 'Nanum Gothic', sans-serif;  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.col-4 { height: 30px; background-color: skyblue; border:2px solid red; border-radius: 5px; padding: 10px; margin:10px 0;font-family: 'Nanum Gothic', sans-serif; line-height: 7px; 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&lt;/head&gt;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1628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2772" cy="939601"/>
          </a:xfrm>
        </p:spPr>
        <p:txBody>
          <a:bodyPr>
            <a:normAutofit/>
          </a:bodyPr>
          <a:lstStyle/>
          <a:p>
            <a:r>
              <a:rPr lang="en-US" altLang="ko-KR" sz="4000"/>
              <a:t>Column </a:t>
            </a:r>
            <a:r>
              <a:rPr lang="ko-KR" altLang="en-US" sz="4000"/>
              <a:t>수평정렬 예제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9968" y="1302028"/>
            <a:ext cx="3564832" cy="527767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 &lt;body&gt;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&lt;div class="row justify-content-start"&gt;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justify-content-start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justify-content-start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&lt;div class="row justify-content-center"&gt;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justify-content-center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justify-content-center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12816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666074" y="1296852"/>
            <a:ext cx="3633149" cy="52776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     &lt;div class="row justify-content-end"&gt;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justify-content-end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justify-content-end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&lt;div class="row justify-content-around"&gt;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justify-content-around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justify-content-around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554B8F-C4D0-3233-889E-C106626BA15A}"/>
              </a:ext>
            </a:extLst>
          </p:cNvPr>
          <p:cNvSpPr/>
          <p:nvPr/>
        </p:nvSpPr>
        <p:spPr>
          <a:xfrm>
            <a:off x="2198299" y="1860829"/>
            <a:ext cx="1747536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35748-44EC-7153-4F9E-0423EE60E3BC}"/>
              </a:ext>
            </a:extLst>
          </p:cNvPr>
          <p:cNvSpPr txBox="1"/>
          <p:nvPr/>
        </p:nvSpPr>
        <p:spPr>
          <a:xfrm>
            <a:off x="3800457" y="1829136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좌측정렬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7C20CA-CE12-9E69-A8FC-72A69DAAD344}"/>
              </a:ext>
            </a:extLst>
          </p:cNvPr>
          <p:cNvSpPr/>
          <p:nvPr/>
        </p:nvSpPr>
        <p:spPr>
          <a:xfrm>
            <a:off x="2216434" y="4017070"/>
            <a:ext cx="1747536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03D0A3-7D1F-620C-3DB5-25F958921E0F}"/>
              </a:ext>
            </a:extLst>
          </p:cNvPr>
          <p:cNvSpPr/>
          <p:nvPr/>
        </p:nvSpPr>
        <p:spPr>
          <a:xfrm>
            <a:off x="6195139" y="1304726"/>
            <a:ext cx="1747536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FAE8C-5D97-DF94-485A-343E55F83698}"/>
              </a:ext>
            </a:extLst>
          </p:cNvPr>
          <p:cNvSpPr txBox="1"/>
          <p:nvPr/>
        </p:nvSpPr>
        <p:spPr>
          <a:xfrm>
            <a:off x="3827160" y="3982276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중앙정렬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E62AE-7B33-6A5B-7BD9-95D1C3A788CC}"/>
              </a:ext>
            </a:extLst>
          </p:cNvPr>
          <p:cNvSpPr txBox="1"/>
          <p:nvPr/>
        </p:nvSpPr>
        <p:spPr>
          <a:xfrm>
            <a:off x="7081111" y="1531505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우측정렬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1693C35-071B-D444-83F7-95D9433A83FE}"/>
              </a:ext>
            </a:extLst>
          </p:cNvPr>
          <p:cNvSpPr txBox="1">
            <a:spLocks/>
          </p:cNvSpPr>
          <p:nvPr/>
        </p:nvSpPr>
        <p:spPr>
          <a:xfrm>
            <a:off x="7817822" y="1252333"/>
            <a:ext cx="3633149" cy="52776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&lt;div class="row justify-content-between"&gt;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justify-content-between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justify-content-between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&lt;div class="row justify-content-evenly"&gt;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justify-content-evenly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&lt;div class="col-4"&gt;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  justify-content-evenly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  &lt;/body&gt;</a:t>
            </a:r>
          </a:p>
          <a:p>
            <a:pPr marL="0" indent="0">
              <a:buNone/>
            </a:pPr>
            <a:r>
              <a:rPr lang="en-US" altLang="ko-KR" sz="1050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53A50-F808-6461-E2C6-B3BBD37FCDAE}"/>
              </a:ext>
            </a:extLst>
          </p:cNvPr>
          <p:cNvSpPr/>
          <p:nvPr/>
        </p:nvSpPr>
        <p:spPr>
          <a:xfrm>
            <a:off x="9446370" y="1256128"/>
            <a:ext cx="1907429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FEE999-30F3-4B58-AF34-06F0CC6A6E49}"/>
              </a:ext>
            </a:extLst>
          </p:cNvPr>
          <p:cNvSpPr/>
          <p:nvPr/>
        </p:nvSpPr>
        <p:spPr>
          <a:xfrm>
            <a:off x="6312833" y="3473566"/>
            <a:ext cx="1907429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6E9644-9D41-8811-B58B-053B797CB7C6}"/>
              </a:ext>
            </a:extLst>
          </p:cNvPr>
          <p:cNvSpPr/>
          <p:nvPr/>
        </p:nvSpPr>
        <p:spPr>
          <a:xfrm>
            <a:off x="9482054" y="3414093"/>
            <a:ext cx="1907429" cy="23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0B0A0-C5BE-8A47-F095-B6FA0ADA6523}"/>
              </a:ext>
            </a:extLst>
          </p:cNvPr>
          <p:cNvSpPr txBox="1"/>
          <p:nvPr/>
        </p:nvSpPr>
        <p:spPr>
          <a:xfrm>
            <a:off x="10525329" y="3641456"/>
            <a:ext cx="10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균등정렬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18D22A-2636-8D35-D6A5-13D962851110}"/>
              </a:ext>
            </a:extLst>
          </p:cNvPr>
          <p:cNvSpPr txBox="1"/>
          <p:nvPr/>
        </p:nvSpPr>
        <p:spPr>
          <a:xfrm>
            <a:off x="10143671" y="1488738"/>
            <a:ext cx="140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between</a:t>
            </a:r>
            <a:r>
              <a:rPr lang="ko-KR" altLang="en-US" sz="1400">
                <a:solidFill>
                  <a:srgbClr val="FF0000"/>
                </a:solidFill>
              </a:rPr>
              <a:t>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6D42C3-9CCC-8362-B191-F943B16A2835}"/>
              </a:ext>
            </a:extLst>
          </p:cNvPr>
          <p:cNvSpPr txBox="1"/>
          <p:nvPr/>
        </p:nvSpPr>
        <p:spPr>
          <a:xfrm>
            <a:off x="7018843" y="3702712"/>
            <a:ext cx="140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around</a:t>
            </a:r>
            <a:r>
              <a:rPr lang="ko-KR" altLang="en-US" sz="1400">
                <a:solidFill>
                  <a:srgbClr val="FF0000"/>
                </a:solidFill>
              </a:rPr>
              <a:t>정렬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2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break</a:t>
            </a:r>
            <a:r>
              <a:rPr lang="ko-KR" altLang="en-US"/>
              <a:t> 예제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F07847-8672-2DDF-022F-A059A575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0" y="4232202"/>
            <a:ext cx="9544879" cy="2361620"/>
          </a:xfrm>
          <a:prstGeom prst="rect">
            <a:avLst/>
          </a:prstGeo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E399A800-1798-482B-B8AC-D4B7B7A4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560" y="1444988"/>
            <a:ext cx="9544879" cy="2361620"/>
          </a:xfr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CB1B1F4-0A66-B84A-049C-97C47FF7F8DF}"/>
              </a:ext>
            </a:extLst>
          </p:cNvPr>
          <p:cNvSpPr/>
          <p:nvPr/>
        </p:nvSpPr>
        <p:spPr>
          <a:xfrm>
            <a:off x="6095999" y="3906078"/>
            <a:ext cx="228600" cy="228600"/>
          </a:xfrm>
          <a:prstGeom prst="downArrow">
            <a:avLst/>
          </a:prstGeom>
          <a:solidFill>
            <a:srgbClr val="88CF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227B1-B672-279F-43BC-B53C072D5681}"/>
              </a:ext>
            </a:extLst>
          </p:cNvPr>
          <p:cNvSpPr txBox="1"/>
          <p:nvPr/>
        </p:nvSpPr>
        <p:spPr>
          <a:xfrm>
            <a:off x="6334537" y="3866657"/>
            <a:ext cx="361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class="w-100“, </a:t>
            </a:r>
            <a:r>
              <a:rPr lang="ko-KR" altLang="en-US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강제로 열을 분할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사용자의</a:t>
            </a:r>
            <a:r>
              <a:rPr lang="en-US" altLang="ko-KR" sz="4000" dirty="0"/>
              <a:t> </a:t>
            </a:r>
            <a:r>
              <a:rPr lang="ko-KR" altLang="en-US" sz="4000" dirty="0"/>
              <a:t>웹 서버에 파일을 올리는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88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아래 사이트에서 컴파일 된 코드를 다운로드해서 프로젝트에 포함 시키는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https://getbootstrap.kr/docs/5.3/getting-started/download/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JS(</a:t>
            </a:r>
            <a:r>
              <a:rPr lang="ko-KR" altLang="en-US" dirty="0"/>
              <a:t>현재 버전은 </a:t>
            </a:r>
            <a:r>
              <a:rPr lang="en-US" altLang="ko-KR" dirty="0"/>
              <a:t>bootstrap-5.3.1-dist) </a:t>
            </a:r>
            <a:r>
              <a:rPr lang="ko-KR" altLang="en-US" dirty="0"/>
              <a:t>다운로드해서 압축을 푼 뒤</a:t>
            </a:r>
            <a:r>
              <a:rPr lang="en-US" altLang="ko-KR" dirty="0"/>
              <a:t>, CSS</a:t>
            </a:r>
            <a:r>
              <a:rPr lang="ko-KR" altLang="en-US" dirty="0"/>
              <a:t>폴더와 </a:t>
            </a:r>
            <a:r>
              <a:rPr lang="en-US" altLang="ko-KR" dirty="0"/>
              <a:t>JS</a:t>
            </a:r>
            <a:r>
              <a:rPr lang="ko-KR" altLang="en-US" dirty="0"/>
              <a:t>폴더를 프로젝트에 포함시킨다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00" y="5470703"/>
            <a:ext cx="2311946" cy="10228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46167" y="5793971"/>
            <a:ext cx="714895" cy="699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7" idx="3"/>
          </p:cNvCxnSpPr>
          <p:nvPr/>
        </p:nvCxnSpPr>
        <p:spPr>
          <a:xfrm flipH="1">
            <a:off x="2261062" y="6143767"/>
            <a:ext cx="95596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1716" y="5918662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 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폴더를 프로젝트에 복사해 넣는다</a:t>
            </a:r>
          </a:p>
        </p:txBody>
      </p:sp>
    </p:spTree>
    <p:extLst>
      <p:ext uri="{BB962C8B-B14F-4D97-AF65-F5344CB8AC3E}">
        <p14:creationId xmlns:p14="http://schemas.microsoft.com/office/powerpoint/2010/main" val="1653724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break</a:t>
            </a:r>
            <a:r>
              <a:rPr lang="ko-KR" altLang="en-US"/>
              <a:t>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&lt;head&gt;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&lt;title&gt;Column break&lt;/title&gt;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pPr marL="0" indent="0">
              <a:buNone/>
            </a:pPr>
            <a:br>
              <a:rPr lang="en-US" altLang="ko-KR" b="0">
                <a:effectLst/>
                <a:latin typeface="Consolas" panose="020B0609020204030204" pitchFamily="49" charset="0"/>
              </a:rPr>
            </a:br>
            <a:r>
              <a:rPr lang="en-US" altLang="ko-KR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.row { height: 120px; background-color: skyblue; border-radius: 15px; padding: 10px; margin:10px 0;font-family: 'Nanum Gothic', sans-serif;  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.col-6 { height: 30px; background-color: skyblue; border:2px solid red; border-radius: 5px; padding: 10px; margin:10px 0;font-family: 'Nanum Gothic', sans-serif; line-height: 6px; text-align: center;}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&lt;/head&gt;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092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Column break</a:t>
            </a:r>
            <a:r>
              <a:rPr lang="ko-KR" altLang="en-US"/>
              <a:t> 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1229"/>
            <a:ext cx="10515600" cy="5212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&lt;body&gt;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class="row"&gt;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class="col-6 col-sm-3"&gt;.col-6 .col-sm-3&lt;/div&gt;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class="col-6 col-sm-3"&gt;.col-6 .col-sm-3&lt;/div&gt;</a:t>
            </a:r>
          </a:p>
          <a:p>
            <a:pPr marL="0" indent="0">
              <a:buNone/>
            </a:pPr>
            <a:br>
              <a:rPr lang="en-US" altLang="ko-KR" b="0">
                <a:effectLst/>
                <a:latin typeface="Consolas" panose="020B0609020204030204" pitchFamily="49" charset="0"/>
              </a:rPr>
            </a:br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class="w-100"&gt;&lt;/div&gt;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class="col-6 col-sm-3"&gt;.col-6 .col-sm-3&lt;/div&gt;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class="col-6 col-sm-3"&gt;.col-6 .col-sm-3&lt;/div&gt;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&lt;/body&gt;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B958AC-A1BF-F3F7-1A44-4C1EFD9CB00F}"/>
              </a:ext>
            </a:extLst>
          </p:cNvPr>
          <p:cNvSpPr/>
          <p:nvPr/>
        </p:nvSpPr>
        <p:spPr>
          <a:xfrm>
            <a:off x="3054374" y="3660300"/>
            <a:ext cx="2273000" cy="3849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1F85-7E96-E36D-01AB-08AB66CC5CD1}"/>
              </a:ext>
            </a:extLst>
          </p:cNvPr>
          <p:cNvSpPr txBox="1"/>
          <p:nvPr/>
        </p:nvSpPr>
        <p:spPr>
          <a:xfrm>
            <a:off x="6642651" y="3648061"/>
            <a:ext cx="213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강제로 열을 분할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61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Container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961073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 vs container-fluid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41" y="3341716"/>
            <a:ext cx="9299090" cy="3239202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838200" y="1620982"/>
            <a:ext cx="10515600" cy="1720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container</a:t>
            </a:r>
            <a:r>
              <a:rPr lang="ko-KR" altLang="en-US" dirty="0"/>
              <a:t>는 지정된 기기 또는 </a:t>
            </a:r>
            <a:r>
              <a:rPr lang="ko-KR" altLang="en-US" dirty="0" err="1"/>
              <a:t>뷰포트</a:t>
            </a:r>
            <a:r>
              <a:rPr lang="ko-KR" altLang="en-US" dirty="0"/>
              <a:t> 내에서 콘텐츠를 포함하고 채우고 정렬하는 </a:t>
            </a:r>
            <a:r>
              <a:rPr lang="en-US" altLang="ko-KR" dirty="0"/>
              <a:t>Bootstrap</a:t>
            </a:r>
            <a:r>
              <a:rPr lang="ko-KR" altLang="en-US" dirty="0"/>
              <a:t>의 기본 컴포넌트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container-fluid</a:t>
            </a:r>
            <a:r>
              <a:rPr lang="ko-KR" altLang="en-US" dirty="0"/>
              <a:t>를 사용하면 </a:t>
            </a:r>
            <a:r>
              <a:rPr lang="ko-KR" altLang="en-US" dirty="0" err="1"/>
              <a:t>전체화면을</a:t>
            </a:r>
            <a:r>
              <a:rPr lang="ko-KR" altLang="en-US" dirty="0"/>
              <a:t> 사용할 수 있음 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9453244" y="4604684"/>
            <a:ext cx="95596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51013" y="4419200"/>
            <a:ext cx="962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container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0292825" y="5746689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08950" y="5561205"/>
            <a:ext cx="135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container-fluid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1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각 중단점에서 </a:t>
            </a:r>
            <a:r>
              <a:rPr lang="en-US" altLang="ko-KR" sz="3600" dirty="0"/>
              <a:t>container</a:t>
            </a:r>
            <a:r>
              <a:rPr lang="ko-KR" altLang="en-US" sz="3600" dirty="0"/>
              <a:t>와</a:t>
            </a:r>
            <a:r>
              <a:rPr lang="en-US" altLang="ko-KR" sz="3600" dirty="0"/>
              <a:t> container-fluid </a:t>
            </a:r>
            <a:r>
              <a:rPr lang="ko-KR" altLang="en-US" sz="3600" dirty="0"/>
              <a:t>비교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067570"/>
              </p:ext>
            </p:extLst>
          </p:nvPr>
        </p:nvGraphicFramePr>
        <p:xfrm>
          <a:off x="615143" y="1800326"/>
          <a:ext cx="10906296" cy="4351337"/>
        </p:xfrm>
        <a:graphic>
          <a:graphicData uri="http://schemas.openxmlformats.org/drawingml/2006/table">
            <a:tbl>
              <a:tblPr/>
              <a:tblGrid>
                <a:gridCol w="1394674">
                  <a:extLst>
                    <a:ext uri="{9D8B030D-6E8A-4147-A177-3AD203B41FA5}">
                      <a16:colId xmlns:a16="http://schemas.microsoft.com/office/drawing/2014/main" val="1058510214"/>
                    </a:ext>
                  </a:extLst>
                </a:gridCol>
                <a:gridCol w="1807502">
                  <a:extLst>
                    <a:ext uri="{9D8B030D-6E8A-4147-A177-3AD203B41FA5}">
                      <a16:colId xmlns:a16="http://schemas.microsoft.com/office/drawing/2014/main" val="2776842548"/>
                    </a:ext>
                  </a:extLst>
                </a:gridCol>
                <a:gridCol w="1540824">
                  <a:extLst>
                    <a:ext uri="{9D8B030D-6E8A-4147-A177-3AD203B41FA5}">
                      <a16:colId xmlns:a16="http://schemas.microsoft.com/office/drawing/2014/main" val="1832559021"/>
                    </a:ext>
                  </a:extLst>
                </a:gridCol>
                <a:gridCol w="1540824">
                  <a:extLst>
                    <a:ext uri="{9D8B030D-6E8A-4147-A177-3AD203B41FA5}">
                      <a16:colId xmlns:a16="http://schemas.microsoft.com/office/drawing/2014/main" val="2525772735"/>
                    </a:ext>
                  </a:extLst>
                </a:gridCol>
                <a:gridCol w="1380509">
                  <a:extLst>
                    <a:ext uri="{9D8B030D-6E8A-4147-A177-3AD203B41FA5}">
                      <a16:colId xmlns:a16="http://schemas.microsoft.com/office/drawing/2014/main" val="3292015847"/>
                    </a:ext>
                  </a:extLst>
                </a:gridCol>
                <a:gridCol w="1579419">
                  <a:extLst>
                    <a:ext uri="{9D8B030D-6E8A-4147-A177-3AD203B41FA5}">
                      <a16:colId xmlns:a16="http://schemas.microsoft.com/office/drawing/2014/main" val="2760913106"/>
                    </a:ext>
                  </a:extLst>
                </a:gridCol>
                <a:gridCol w="1662544">
                  <a:extLst>
                    <a:ext uri="{9D8B030D-6E8A-4147-A177-3AD203B41FA5}">
                      <a16:colId xmlns:a16="http://schemas.microsoft.com/office/drawing/2014/main" val="300961620"/>
                    </a:ext>
                  </a:extLst>
                </a:gridCol>
              </a:tblGrid>
              <a:tr h="91237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E05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Extra small</a:t>
                      </a:r>
                      <a:r>
                        <a:rPr lang="en-US" sz="1400" b="0" dirty="0">
                          <a:effectLst/>
                        </a:rPr>
                        <a:t>&lt;576px</a:t>
                      </a:r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E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Small</a:t>
                      </a:r>
                      <a:r>
                        <a:rPr lang="en-US" sz="1400" b="0" dirty="0">
                          <a:effectLst/>
                        </a:rPr>
                        <a:t>≥576px</a:t>
                      </a:r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E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Medium</a:t>
                      </a:r>
                      <a:r>
                        <a:rPr lang="en-US" sz="1400" b="0" dirty="0">
                          <a:effectLst/>
                        </a:rPr>
                        <a:t>≥768px</a:t>
                      </a:r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0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Large</a:t>
                      </a:r>
                      <a:r>
                        <a:rPr lang="en-US" sz="1400" b="0" dirty="0">
                          <a:effectLst/>
                        </a:rPr>
                        <a:t>≥992px</a:t>
                      </a:r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X-Large</a:t>
                      </a:r>
                      <a:r>
                        <a:rPr lang="en-US" sz="1400" b="0" dirty="0">
                          <a:effectLst/>
                        </a:rPr>
                        <a:t>≥1200px</a:t>
                      </a:r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A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XX-Large</a:t>
                      </a:r>
                      <a:r>
                        <a:rPr lang="en-US" sz="1400" b="0" dirty="0">
                          <a:effectLst/>
                        </a:rPr>
                        <a:t>≥1400px</a:t>
                      </a:r>
                    </a:p>
                  </a:txBody>
                  <a:tcPr marL="70183" marR="70183" marT="35091" marB="35091" anchor="ctr">
                    <a:lnL w="12700" cap="flat" cmpd="sng" algn="ctr">
                      <a:solidFill>
                        <a:srgbClr val="A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602481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540px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A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720px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405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960px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6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1140px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1320px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82873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.container-sm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E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B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8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540px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C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1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720px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960px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4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6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1140px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7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1320px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C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24568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.container-md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406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6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4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5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2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720px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6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9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960px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6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6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1140px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1320px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406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71600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.container-lg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E06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6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5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9D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9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9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9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960px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1140px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809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1320px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A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9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76523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.container-xl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E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D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9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9D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9D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9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C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A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1140px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6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1320px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25111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.container-xxl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E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A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A5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C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A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4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1320px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B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021601"/>
                  </a:ext>
                </a:extLst>
              </a:tr>
              <a:tr h="491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.container-fluid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0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3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4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C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8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C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4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C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C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204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4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4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100%</a:t>
                      </a:r>
                    </a:p>
                  </a:txBody>
                  <a:tcPr marL="70183" marR="70183" marT="35091" marB="35091">
                    <a:lnL w="12700" cap="flat" cmpd="sng" algn="ctr">
                      <a:solidFill>
                        <a:srgbClr val="801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E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85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145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 vs container-fluid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19796"/>
            <a:ext cx="7233745" cy="511433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pPr marL="0" indent="0">
              <a:buNone/>
            </a:pPr>
            <a:r>
              <a:rPr lang="en-US" altLang="ko-KR" dirty="0"/>
              <a:t>    &lt;title&gt;container vs container-fluid&lt;/title&gt;</a:t>
            </a:r>
          </a:p>
          <a:p>
            <a:pPr marL="0" indent="0">
              <a:buNone/>
            </a:pPr>
            <a:r>
              <a:rPr lang="en-US" altLang="ko-KR" dirty="0"/>
              <a:t>    &lt;style&gt;</a:t>
            </a:r>
          </a:p>
          <a:p>
            <a:pPr marL="0" indent="0">
              <a:buNone/>
            </a:pPr>
            <a:r>
              <a:rPr lang="en-US" altLang="ko-KR" dirty="0"/>
              <a:t>        .col-xs-1, .col-sm-1, .col-md-1, .col-lg-1, .col-xs-2, .col-sm-2, .col-md-2, .col-lg-2, .col-xs-3, .col-sm-3, .col-md-3, .col-lg-3, .col-xs-4, .col-sm-4, .col-md-4, .col-lg-4, .col-xs-5, .col-sm-5, .col-md-5, .col-lg-5, .col-xs-6, .col-sm-6, .col-md-6, .col-lg-6, .col-xs-7, .col-sm-7, .col-md-7, .col-lg-7, .col-xs-8, .col-sm-8, .col-md-8, .col-lg-8, .col-xs-9, .col-sm-9, .col-md-9, .col-lg-9, .col-xs-10, .col-sm-10, .col-md-10, .col-lg-10, .col-xs-11, .col-sm-11, .col-md-11, .col-lg-11, .col-xs-12, .col-sm-12, .col-md-12, .col-lg-12 {</a:t>
            </a:r>
          </a:p>
          <a:p>
            <a:pPr marL="0" indent="0">
              <a:buNone/>
            </a:pPr>
            <a:r>
              <a:rPr lang="en-US" altLang="ko-KR" dirty="0"/>
              <a:t>          border: 1px solid red;</a:t>
            </a:r>
          </a:p>
          <a:p>
            <a:pPr marL="0" indent="0">
              <a:buNone/>
            </a:pPr>
            <a:r>
              <a:rPr lang="en-US" altLang="ko-KR" dirty="0"/>
              <a:t>          padding: 10px;</a:t>
            </a:r>
          </a:p>
          <a:p>
            <a:pPr marL="0" indent="0">
              <a:buNone/>
            </a:pPr>
            <a:r>
              <a:rPr lang="en-US" altLang="ko-KR" dirty="0"/>
              <a:t>        }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597462" y="1519796"/>
            <a:ext cx="2756338" cy="51143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        .row{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          margin-bottom: 4px;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          margin-top: 4px;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       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    &lt;/style&gt;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608272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 vs container-fluid </a:t>
            </a:r>
            <a:r>
              <a:rPr lang="ko-KR" altLang="en-US" dirty="0"/>
              <a:t>예제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005647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&lt;div class="container"&gt;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153" y="2041762"/>
            <a:ext cx="5005647" cy="3893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class="col-md-8"&gt;.col-md-8&lt;/div&gt;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class="col-md-6"&gt;.col-md-6&lt;/div&gt;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class="col-md-6"&gt;.col-md-6&lt;/div&gt;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3855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 vs container-fluid </a:t>
            </a:r>
            <a:r>
              <a:rPr lang="ko-KR" altLang="en-US" dirty="0"/>
              <a:t>예제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005647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    &lt;div class="container-fluid"&gt;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class="col-md-1"&gt;.col-md-1&lt;/div&gt;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153" y="1690688"/>
            <a:ext cx="5005647" cy="4901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        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class="col-md-8"&gt;.col-md-8&lt;/div&gt;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class="col-md-4"&gt;.col-md-4&lt;/div&gt;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  &lt;div class="row"&gt;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class="col-md-6"&gt;.col-md-6&lt;/div&gt;</a:t>
            </a:r>
          </a:p>
          <a:p>
            <a:pPr marL="0" indent="0">
              <a:buNone/>
            </a:pPr>
            <a:r>
              <a:rPr lang="en-US" altLang="ko-KR" dirty="0"/>
              <a:t>          &lt;div class="col-md-6"&gt;.col-md-6&lt;/div&gt;</a:t>
            </a:r>
          </a:p>
          <a:p>
            <a:pPr marL="0" indent="0">
              <a:buNone/>
            </a:pPr>
            <a:r>
              <a:rPr lang="en-US" altLang="ko-KR" dirty="0"/>
              <a:t>        &lt;/div&gt;</a:t>
            </a:r>
          </a:p>
          <a:p>
            <a:pPr marL="0" indent="0">
              <a:buNone/>
            </a:pPr>
            <a:r>
              <a:rPr lang="en-US" altLang="ko-KR" dirty="0"/>
              <a:t>      &lt;/div&gt;</a:t>
            </a:r>
          </a:p>
          <a:p>
            <a:pPr marL="0" indent="0">
              <a:buNone/>
            </a:pPr>
            <a:r>
              <a:rPr lang="en-US" altLang="ko-KR" dirty="0"/>
              <a:t>    &lt;script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js</a:t>
            </a:r>
            <a:r>
              <a:rPr lang="en-US" altLang="ko-KR" dirty="0"/>
              <a:t>/bootstrap.min.js"&gt;&lt;/script&gt;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1970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</a:t>
            </a:r>
            <a:r>
              <a:rPr lang="en-US" altLang="ko-KR"/>
              <a:t>container </a:t>
            </a:r>
            <a:r>
              <a:rPr lang="ko-KR" altLang="en-US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90614"/>
            <a:ext cx="11016761" cy="48213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name="viewport" content="width=device-width, initial-scale=1.0"&gt;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&lt;link href="../css/bootstrap.min.css "rel="stylesheet"&gt;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&lt;title&gt;container vs container-fluid&lt;/title&gt;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div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 border: 1px solid red; padding: 10px; margin : 0 0 5px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0"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0430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</a:t>
            </a:r>
            <a:r>
              <a:rPr lang="en-US" altLang="ko-KR"/>
              <a:t>container </a:t>
            </a:r>
            <a:r>
              <a:rPr lang="ko-KR" altLang="en-US"/>
              <a:t>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825625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73319" y="1690688"/>
            <a:ext cx="11245362" cy="4674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  &lt;div class="container-sm"&gt;100% wide until small breakpoint&lt;/div&gt;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  &lt;div class="container-md"&gt;100% wide until medium breakpoint&lt;/div&gt;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  &lt;div class="container-lg"&gt;100% wide until large breakpoint&lt;/div&gt;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  &lt;div class="container-xl"&gt;100% wide until extra large breakpoint&lt;/div&gt;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  &lt;div class="container-xxl"&gt;100% wide until extra extra large breakpoint&lt;/div&gt;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    &lt;script src="js/bootstrap.min.js"&gt;&lt;/script&gt;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881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2. CDN(Content Delivery Network)</a:t>
            </a:r>
            <a:r>
              <a:rPr lang="ko-KR" altLang="en-US" sz="3200" dirty="0"/>
              <a:t>을 이용하는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아래 코드를 </a:t>
            </a:r>
            <a:r>
              <a:rPr lang="en-US" altLang="ko-KR" dirty="0"/>
              <a:t>HTML </a:t>
            </a:r>
            <a:r>
              <a:rPr lang="ko-KR" altLang="en-US" dirty="0"/>
              <a:t>문서의 상단에 넣어준다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&lt;link </a:t>
            </a:r>
            <a:r>
              <a:rPr lang="en-US" altLang="ko-KR" dirty="0" err="1"/>
              <a:t>href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 integrity="sha384-4bw+/</a:t>
            </a:r>
            <a:r>
              <a:rPr lang="en-US" altLang="ko-KR" dirty="0" err="1"/>
              <a:t>aepP</a:t>
            </a:r>
            <a:r>
              <a:rPr lang="en-US" altLang="ko-KR" dirty="0"/>
              <a:t>/YC94hEpVNVgiZdgIC5+VKNBQNGCHeKRQN+PtmoHDEXuppvnDJzQIu9" </a:t>
            </a:r>
            <a:r>
              <a:rPr lang="en-US" altLang="ko-KR" dirty="0" err="1"/>
              <a:t>crossorigin</a:t>
            </a:r>
            <a:r>
              <a:rPr lang="en-US" altLang="ko-KR" dirty="0"/>
              <a:t>="anonymous"&gt;</a:t>
            </a:r>
          </a:p>
          <a:p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/bootstrap.bundle.min.js" integrity="sha384-HwwvtgBNo3bZJJLYd8oVXjrBZt8cqVSpeBNS5n7C8IVInixGAoxmnlMuBnhbgrkm" </a:t>
            </a:r>
            <a:r>
              <a:rPr lang="en-US" altLang="ko-KR" dirty="0" err="1"/>
              <a:t>crossorigin</a:t>
            </a:r>
            <a:r>
              <a:rPr lang="en-US" altLang="ko-KR" dirty="0"/>
              <a:t>="anonymous"&gt;&lt;/script&gt;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633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5568"/>
          </a:xfrm>
        </p:spPr>
        <p:txBody>
          <a:bodyPr/>
          <a:lstStyle/>
          <a:p>
            <a:r>
              <a:rPr lang="ko-KR" altLang="en-US"/>
              <a:t>반응형 </a:t>
            </a:r>
            <a:r>
              <a:rPr lang="en-US" altLang="ko-KR"/>
              <a:t>container </a:t>
            </a:r>
            <a:r>
              <a:rPr lang="ko-KR" altLang="en-US"/>
              <a:t>예제 결과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01047" y="1684950"/>
            <a:ext cx="505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09B0C9-B1A4-D4BD-CC67-17A7E722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0" y="1287827"/>
            <a:ext cx="2407554" cy="17840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A0A3B-A47A-873D-E997-59CA2C43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65" y="1287827"/>
            <a:ext cx="2580207" cy="1784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F42CFB-9AFD-6B78-CC5D-2F59EE5B9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036" y="1287827"/>
            <a:ext cx="3405107" cy="1784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6109CA-A018-95B1-8E30-AE078644F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99" y="3224890"/>
            <a:ext cx="4424846" cy="1711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02A1D2-E9DC-C7AE-0AB3-269C02DE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527" y="3224890"/>
            <a:ext cx="5577435" cy="17090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DD2F46-47EC-EFB6-4E49-A333C9751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957" y="5003676"/>
            <a:ext cx="5812221" cy="1605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F200FE-2D21-5B9E-3E32-BA9B6D1C87AD}"/>
              </a:ext>
            </a:extLst>
          </p:cNvPr>
          <p:cNvSpPr txBox="1"/>
          <p:nvPr/>
        </p:nvSpPr>
        <p:spPr>
          <a:xfrm>
            <a:off x="1771349" y="1602563"/>
            <a:ext cx="78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sm</a:t>
            </a:r>
            <a:r>
              <a:rPr lang="ko-KR" altLang="en-US" sz="1400">
                <a:solidFill>
                  <a:srgbClr val="FF0000"/>
                </a:solidFill>
              </a:rPr>
              <a:t>미만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CB271-ECE3-C1A0-6F90-0A27ADBDD9A1}"/>
              </a:ext>
            </a:extLst>
          </p:cNvPr>
          <p:cNvSpPr txBox="1"/>
          <p:nvPr/>
        </p:nvSpPr>
        <p:spPr>
          <a:xfrm>
            <a:off x="4892755" y="1593554"/>
            <a:ext cx="175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sm</a:t>
            </a:r>
            <a:r>
              <a:rPr lang="ko-KR" altLang="en-US" sz="1400">
                <a:solidFill>
                  <a:srgbClr val="FF0000"/>
                </a:solidFill>
              </a:rPr>
              <a:t>이상 </a:t>
            </a:r>
            <a:r>
              <a:rPr lang="en-US" altLang="ko-KR" sz="1400">
                <a:solidFill>
                  <a:srgbClr val="FF0000"/>
                </a:solidFill>
              </a:rPr>
              <a:t>md </a:t>
            </a:r>
            <a:r>
              <a:rPr lang="ko-KR" altLang="en-US" sz="1400">
                <a:solidFill>
                  <a:srgbClr val="FF0000"/>
                </a:solidFill>
              </a:rPr>
              <a:t>미만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F5B28-0188-98CE-A717-3A0989853ADE}"/>
              </a:ext>
            </a:extLst>
          </p:cNvPr>
          <p:cNvSpPr txBox="1"/>
          <p:nvPr/>
        </p:nvSpPr>
        <p:spPr>
          <a:xfrm>
            <a:off x="8605948" y="1593554"/>
            <a:ext cx="175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md</a:t>
            </a:r>
            <a:r>
              <a:rPr lang="ko-KR" altLang="en-US" sz="1400">
                <a:solidFill>
                  <a:srgbClr val="FF0000"/>
                </a:solidFill>
              </a:rPr>
              <a:t>이상 </a:t>
            </a:r>
            <a:r>
              <a:rPr lang="en-US" altLang="ko-KR" sz="1400">
                <a:solidFill>
                  <a:srgbClr val="FF0000"/>
                </a:solidFill>
              </a:rPr>
              <a:t>lg </a:t>
            </a:r>
            <a:r>
              <a:rPr lang="ko-KR" altLang="en-US" sz="1400">
                <a:solidFill>
                  <a:srgbClr val="FF0000"/>
                </a:solidFill>
              </a:rPr>
              <a:t>미만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7B95D-5DE0-3CC9-CD91-8AE486DF2CE7}"/>
              </a:ext>
            </a:extLst>
          </p:cNvPr>
          <p:cNvSpPr txBox="1"/>
          <p:nvPr/>
        </p:nvSpPr>
        <p:spPr>
          <a:xfrm>
            <a:off x="2373373" y="3534328"/>
            <a:ext cx="175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lg</a:t>
            </a:r>
            <a:r>
              <a:rPr lang="ko-KR" altLang="en-US" sz="1400">
                <a:solidFill>
                  <a:srgbClr val="FF0000"/>
                </a:solidFill>
              </a:rPr>
              <a:t>이상 </a:t>
            </a:r>
            <a:r>
              <a:rPr lang="en-US" altLang="ko-KR" sz="1400">
                <a:solidFill>
                  <a:srgbClr val="FF0000"/>
                </a:solidFill>
              </a:rPr>
              <a:t>xl </a:t>
            </a:r>
            <a:r>
              <a:rPr lang="ko-KR" altLang="en-US" sz="1400">
                <a:solidFill>
                  <a:srgbClr val="FF0000"/>
                </a:solidFill>
              </a:rPr>
              <a:t>미만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B6023-BB79-7EE6-03F2-B640C8BD1142}"/>
              </a:ext>
            </a:extLst>
          </p:cNvPr>
          <p:cNvSpPr txBox="1"/>
          <p:nvPr/>
        </p:nvSpPr>
        <p:spPr>
          <a:xfrm>
            <a:off x="7493603" y="3534328"/>
            <a:ext cx="175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xl</a:t>
            </a:r>
            <a:r>
              <a:rPr lang="ko-KR" altLang="en-US" sz="1400">
                <a:solidFill>
                  <a:srgbClr val="FF0000"/>
                </a:solidFill>
              </a:rPr>
              <a:t>이상 </a:t>
            </a:r>
            <a:r>
              <a:rPr lang="en-US" altLang="ko-KR" sz="1400">
                <a:solidFill>
                  <a:srgbClr val="FF0000"/>
                </a:solidFill>
              </a:rPr>
              <a:t>xxl </a:t>
            </a:r>
            <a:r>
              <a:rPr lang="ko-KR" altLang="en-US" sz="1400">
                <a:solidFill>
                  <a:srgbClr val="FF0000"/>
                </a:solidFill>
              </a:rPr>
              <a:t>미만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B36ACB-A1A8-F7FF-36EF-9868FF5E149F}"/>
              </a:ext>
            </a:extLst>
          </p:cNvPr>
          <p:cNvSpPr txBox="1"/>
          <p:nvPr/>
        </p:nvSpPr>
        <p:spPr>
          <a:xfrm>
            <a:off x="4804829" y="5273988"/>
            <a:ext cx="175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</a:rPr>
              <a:t>xxl</a:t>
            </a:r>
            <a:r>
              <a:rPr lang="ko-KR" altLang="en-US" sz="1400">
                <a:solidFill>
                  <a:srgbClr val="FF0000"/>
                </a:solidFill>
              </a:rPr>
              <a:t>이상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47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Gutter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4198648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Gutter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199" y="1620982"/>
            <a:ext cx="10721829" cy="4489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거터는 열 사이의 패딩으로</a:t>
            </a:r>
            <a:r>
              <a:rPr lang="en-US" altLang="ko-KR" b="0" i="0">
                <a:solidFill>
                  <a:srgbClr val="212529"/>
                </a:solidFill>
                <a:effectLst/>
                <a:latin typeface="system-ui"/>
              </a:rPr>
              <a:t>, Bootstrap </a:t>
            </a:r>
            <a:r>
              <a:rPr lang="ko-KR" altLang="en-US" b="0" i="0">
                <a:solidFill>
                  <a:srgbClr val="212529"/>
                </a:solidFill>
                <a:effectLst/>
                <a:latin typeface="system-ui"/>
              </a:rPr>
              <a:t>그리드 시스템에서 콘텐츠의 간격을 맞추고 정렬하는 데에 사용</a:t>
            </a:r>
            <a:endParaRPr lang="en-US" altLang="ko-KR" b="0" i="0">
              <a:solidFill>
                <a:srgbClr val="212529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각 열에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padding-right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 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및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padding-left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를 설정하고 음수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system-ui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margin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ea typeface="system-ui"/>
              </a:rPr>
              <a:t>을 사용하여 각 행의 시작과 끝에서 이를 오프셋하여 콘텐츠를 정렬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solidFill>
                  <a:srgbClr val="212529"/>
                </a:solidFill>
              </a:rPr>
              <a:t>거터의 너비는 1.5rem (24px)에서 시작</a:t>
            </a:r>
            <a:endParaRPr lang="en-US" altLang="ko-KR">
              <a:solidFill>
                <a:srgbClr val="21252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212529"/>
                </a:solidFill>
              </a:rPr>
              <a:t>0</a:t>
            </a:r>
            <a:r>
              <a:rPr lang="ko-KR" altLang="en-US">
                <a:solidFill>
                  <a:srgbClr val="212529"/>
                </a:solidFill>
              </a:rPr>
              <a:t>부터 </a:t>
            </a:r>
            <a:r>
              <a:rPr lang="en-US" altLang="ko-KR">
                <a:solidFill>
                  <a:srgbClr val="212529"/>
                </a:solidFill>
              </a:rPr>
              <a:t>5</a:t>
            </a:r>
            <a:r>
              <a:rPr lang="ko-KR" altLang="en-US">
                <a:solidFill>
                  <a:srgbClr val="212529"/>
                </a:solidFill>
              </a:rPr>
              <a:t>까지의 크기를 사용</a:t>
            </a:r>
            <a:r>
              <a:rPr lang="ko-KR" altLang="ko-KR">
                <a:solidFill>
                  <a:srgbClr val="212529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0" i="0">
              <a:solidFill>
                <a:srgbClr val="212529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70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r>
              <a:rPr lang="en-US" altLang="ko-KR"/>
              <a:t>Horizontal gutter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346DD8-2BD9-2C83-B3AC-BC10BA35A8A0}"/>
              </a:ext>
            </a:extLst>
          </p:cNvPr>
          <p:cNvSpPr/>
          <p:nvPr/>
        </p:nvSpPr>
        <p:spPr>
          <a:xfrm>
            <a:off x="483408" y="1405274"/>
            <a:ext cx="105900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class="container px-4 text-center"&gt;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class="row gx-0 mb-3"&gt;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 bg-info"&gt;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 bg-warning"&gt;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class="row gx-3 mb-3"&gt;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 bg-info"&gt;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 bg-warning"&gt;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297239-BE2A-5A11-B2C7-26D5AD12025D}"/>
              </a:ext>
            </a:extLst>
          </p:cNvPr>
          <p:cNvSpPr/>
          <p:nvPr/>
        </p:nvSpPr>
        <p:spPr>
          <a:xfrm>
            <a:off x="2916246" y="1709601"/>
            <a:ext cx="6308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67A2C8-3A79-E161-9D4F-30EBF673A638}"/>
              </a:ext>
            </a:extLst>
          </p:cNvPr>
          <p:cNvSpPr/>
          <p:nvPr/>
        </p:nvSpPr>
        <p:spPr>
          <a:xfrm>
            <a:off x="2916246" y="4161380"/>
            <a:ext cx="6308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68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Horizontal gutter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83286-3BA9-1ACE-04C3-FD005262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08" y="3761543"/>
            <a:ext cx="8121645" cy="27313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346DD8-2BD9-2C83-B3AC-BC10BA35A8A0}"/>
              </a:ext>
            </a:extLst>
          </p:cNvPr>
          <p:cNvSpPr/>
          <p:nvPr/>
        </p:nvSpPr>
        <p:spPr>
          <a:xfrm>
            <a:off x="483408" y="1405274"/>
            <a:ext cx="103719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class="row gx-5 mb-3"&gt;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 bg-info"&gt;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 bg-warning"&gt;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600" b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DADA1-3A13-4D1A-4568-11045D5BD4E0}"/>
              </a:ext>
            </a:extLst>
          </p:cNvPr>
          <p:cNvSpPr/>
          <p:nvPr/>
        </p:nvSpPr>
        <p:spPr>
          <a:xfrm>
            <a:off x="2907857" y="1466320"/>
            <a:ext cx="6308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39147A-BABD-E55E-29EE-8F40D9BFD519}"/>
              </a:ext>
            </a:extLst>
          </p:cNvPr>
          <p:cNvCxnSpPr>
            <a:cxnSpLocks/>
          </p:cNvCxnSpPr>
          <p:nvPr/>
        </p:nvCxnSpPr>
        <p:spPr>
          <a:xfrm>
            <a:off x="1662082" y="5053245"/>
            <a:ext cx="1245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403794-0543-3C5A-EE01-6756FA617FAA}"/>
              </a:ext>
            </a:extLst>
          </p:cNvPr>
          <p:cNvSpPr txBox="1"/>
          <p:nvPr/>
        </p:nvSpPr>
        <p:spPr>
          <a:xfrm>
            <a:off x="1071759" y="4899356"/>
            <a:ext cx="62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gx-0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945C5C-6327-D864-08A0-72428ACABBA2}"/>
              </a:ext>
            </a:extLst>
          </p:cNvPr>
          <p:cNvCxnSpPr>
            <a:cxnSpLocks/>
          </p:cNvCxnSpPr>
          <p:nvPr/>
        </p:nvCxnSpPr>
        <p:spPr>
          <a:xfrm>
            <a:off x="1620137" y="5592621"/>
            <a:ext cx="1245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A6DD1D-326F-6821-C892-7A195D927384}"/>
              </a:ext>
            </a:extLst>
          </p:cNvPr>
          <p:cNvSpPr txBox="1"/>
          <p:nvPr/>
        </p:nvSpPr>
        <p:spPr>
          <a:xfrm>
            <a:off x="1029814" y="5438732"/>
            <a:ext cx="62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gx-3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8EA770-7025-56F8-D530-D2CD65F9C496}"/>
              </a:ext>
            </a:extLst>
          </p:cNvPr>
          <p:cNvCxnSpPr>
            <a:cxnSpLocks/>
          </p:cNvCxnSpPr>
          <p:nvPr/>
        </p:nvCxnSpPr>
        <p:spPr>
          <a:xfrm>
            <a:off x="1511080" y="6087893"/>
            <a:ext cx="1245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9F1A3F-EB59-5D9D-C5F6-DC1FE61DE6BE}"/>
              </a:ext>
            </a:extLst>
          </p:cNvPr>
          <p:cNvSpPr txBox="1"/>
          <p:nvPr/>
        </p:nvSpPr>
        <p:spPr>
          <a:xfrm>
            <a:off x="920757" y="5934004"/>
            <a:ext cx="62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gx-5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33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169"/>
          </a:xfrm>
        </p:spPr>
        <p:txBody>
          <a:bodyPr/>
          <a:lstStyle/>
          <a:p>
            <a:r>
              <a:rPr lang="en-US" altLang="ko-KR"/>
              <a:t>Vertical gutter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346DD8-2BD9-2C83-B3AC-BC10BA35A8A0}"/>
              </a:ext>
            </a:extLst>
          </p:cNvPr>
          <p:cNvSpPr/>
          <p:nvPr/>
        </p:nvSpPr>
        <p:spPr>
          <a:xfrm>
            <a:off x="483408" y="1405274"/>
            <a:ext cx="105900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class="container px-4 text-center"&gt;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class="row gy-0 mb-5"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style="border:1px solid red;"&gt;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class="col-12 bg-info"&gt;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class="col-12 bg-warning"&gt;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class="row gy-3 mb-5"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style="border:1px solid red;"&gt;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class="col-12 bg-info"&gt;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class="col-12 bg-warning"&gt;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297239-BE2A-5A11-B2C7-26D5AD12025D}"/>
              </a:ext>
            </a:extLst>
          </p:cNvPr>
          <p:cNvSpPr/>
          <p:nvPr/>
        </p:nvSpPr>
        <p:spPr>
          <a:xfrm>
            <a:off x="2916246" y="1709601"/>
            <a:ext cx="6308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67A2C8-3A79-E161-9D4F-30EBF673A638}"/>
              </a:ext>
            </a:extLst>
          </p:cNvPr>
          <p:cNvSpPr/>
          <p:nvPr/>
        </p:nvSpPr>
        <p:spPr>
          <a:xfrm>
            <a:off x="2916246" y="4161380"/>
            <a:ext cx="6308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16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3CA79EE-352C-39A1-7DDF-53D089E5F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726" y="3631788"/>
            <a:ext cx="6395230" cy="3150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Vertical gutter 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346DD8-2BD9-2C83-B3AC-BC10BA35A8A0}"/>
              </a:ext>
            </a:extLst>
          </p:cNvPr>
          <p:cNvSpPr/>
          <p:nvPr/>
        </p:nvSpPr>
        <p:spPr>
          <a:xfrm>
            <a:off x="483408" y="1405274"/>
            <a:ext cx="103719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class="row gy-5 mt-5"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style="border:1px solid red;"&gt;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class="col-12 bg-info"&gt;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class="col-12 bg-warning"&gt;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&lt;div&gt;Gutter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는 콘텐츠와 경계 사이의 가로 패딩으로서 콘텐츠를 경계에서 어느 정도 떨어뜨려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         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 정렬할 것인가를 결정합니다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.&lt;/div&gt;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&lt;/div&gt;</a:t>
            </a:r>
            <a:endParaRPr lang="ko-KR" altLang="en-US" sz="16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DADA1-3A13-4D1A-4568-11045D5BD4E0}"/>
              </a:ext>
            </a:extLst>
          </p:cNvPr>
          <p:cNvSpPr/>
          <p:nvPr/>
        </p:nvSpPr>
        <p:spPr>
          <a:xfrm>
            <a:off x="2907857" y="1466320"/>
            <a:ext cx="630869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39147A-BABD-E55E-29EE-8F40D9BFD519}"/>
              </a:ext>
            </a:extLst>
          </p:cNvPr>
          <p:cNvCxnSpPr>
            <a:cxnSpLocks/>
          </p:cNvCxnSpPr>
          <p:nvPr/>
        </p:nvCxnSpPr>
        <p:spPr>
          <a:xfrm>
            <a:off x="2484203" y="4591554"/>
            <a:ext cx="1245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403794-0543-3C5A-EE01-6756FA617FAA}"/>
              </a:ext>
            </a:extLst>
          </p:cNvPr>
          <p:cNvSpPr txBox="1"/>
          <p:nvPr/>
        </p:nvSpPr>
        <p:spPr>
          <a:xfrm>
            <a:off x="1893880" y="4437665"/>
            <a:ext cx="62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gy-0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945C5C-6327-D864-08A0-72428ACABBA2}"/>
              </a:ext>
            </a:extLst>
          </p:cNvPr>
          <p:cNvCxnSpPr>
            <a:cxnSpLocks/>
          </p:cNvCxnSpPr>
          <p:nvPr/>
        </p:nvCxnSpPr>
        <p:spPr>
          <a:xfrm>
            <a:off x="2493997" y="5146967"/>
            <a:ext cx="1245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A6DD1D-326F-6821-C892-7A195D927384}"/>
              </a:ext>
            </a:extLst>
          </p:cNvPr>
          <p:cNvSpPr txBox="1"/>
          <p:nvPr/>
        </p:nvSpPr>
        <p:spPr>
          <a:xfrm>
            <a:off x="1903674" y="4993078"/>
            <a:ext cx="62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gy-3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8EA770-7025-56F8-D530-D2CD65F9C496}"/>
              </a:ext>
            </a:extLst>
          </p:cNvPr>
          <p:cNvCxnSpPr>
            <a:cxnSpLocks/>
          </p:cNvCxnSpPr>
          <p:nvPr/>
        </p:nvCxnSpPr>
        <p:spPr>
          <a:xfrm>
            <a:off x="2526854" y="6118610"/>
            <a:ext cx="12457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9F1A3F-EB59-5D9D-C5F6-DC1FE61DE6BE}"/>
              </a:ext>
            </a:extLst>
          </p:cNvPr>
          <p:cNvSpPr txBox="1"/>
          <p:nvPr/>
        </p:nvSpPr>
        <p:spPr>
          <a:xfrm>
            <a:off x="1936531" y="5964721"/>
            <a:ext cx="62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gy-5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59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Typography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4084296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Typography-heading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8BECE-C016-DFD4-5698-768CFF2D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98231"/>
            <a:ext cx="5390322" cy="3593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&lt;body&gt;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&lt;div class="container"&gt;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&lt;h1&gt;h1. Soonchunhyang University&lt;/h1&gt;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&lt;h2&gt;h2. Soonchunhyang University&lt;/h2&gt;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&lt;h3&gt;h3. Soonchunhyang University&lt;/h3&gt;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&lt;h4&gt;h4. Soonchunhyang University&lt;/h4&gt;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&lt;h5&gt;h5. Soonchunhyang University&lt;/h5&gt;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  &lt;h6&gt;h6. Soonchunhyang University&lt;/h6&gt;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pPr marL="0" indent="0">
              <a:buNone/>
            </a:pPr>
            <a:r>
              <a:rPr lang="en-US" altLang="ko-KR" sz="1400" b="0">
                <a:effectLst/>
                <a:latin typeface="Consolas" panose="020B0609020204030204" pitchFamily="49" charset="0"/>
              </a:rPr>
              <a:t>&lt;/html&gt;</a:t>
            </a:r>
          </a:p>
          <a:p>
            <a:pPr marL="0" indent="0">
              <a:buNone/>
            </a:pP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A5206-0FAC-49B1-7091-06949C8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196" y="576799"/>
            <a:ext cx="3327391" cy="240606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B2D05A4-34E8-0D6F-DDDD-7CA789A6017C}"/>
              </a:ext>
            </a:extLst>
          </p:cNvPr>
          <p:cNvSpPr txBox="1">
            <a:spLocks/>
          </p:cNvSpPr>
          <p:nvPr/>
        </p:nvSpPr>
        <p:spPr>
          <a:xfrm>
            <a:off x="1185523" y="1954834"/>
            <a:ext cx="409161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&lt;html lang="en"&gt;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&lt;head&gt;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  &lt;meta charset="utf-8"&gt;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  &lt;title&gt;Typography-heading&lt;/title&gt;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  &lt;link href="../css/bootstrap.min.css" rel="stylesheet"&gt;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>
                <a:latin typeface="Consolas" panose="020B0609020204030204" pitchFamily="49" charset="0"/>
              </a:rPr>
              <a:t>  &lt;/head&gt;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395005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Typography-color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BE6C643-2025-3DE7-A383-ECCE0C9C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2070592"/>
            <a:ext cx="6626794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class="text-primary"&gt;.text-primary&lt;/p&gt;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class="text-secondary"&gt;.text-secondary&lt;/p&gt;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class="text-success"&gt;.text-success&lt;/p&gt;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class="text-danger"&gt;.text-danger&lt;/p&gt;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class="text-warning bg-dark"&gt;.text-warning&lt;/p&gt;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class="text-info bg-dark"&gt;.text-info&lt;/p&gt;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class="text-light bg-dark"&gt;.text-light&lt;/p&gt;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class="text-dark"&gt;.text-dark&lt;/p&gt;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class="text-body"&gt;.text-body&lt;/p&gt;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class="text-muted"&gt;.text-muted&lt;/p&gt;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class="text-white bg-dark"&gt;.text-white&lt;/p&gt;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class="text-black-50"&gt;.text-black-50&lt;/p&gt;</a:t>
            </a:r>
          </a:p>
          <a:p>
            <a:pPr marL="0" indent="0">
              <a:buNone/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&lt;p class="text-white-50 bg-dark"&gt;.text-white-50&lt;/p&gt;</a:t>
            </a:r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853C2F-7948-34A9-D822-2078BF9F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16" y="883578"/>
            <a:ext cx="5554823" cy="53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7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패키지 매니저를 이용하는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23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npm</a:t>
            </a:r>
            <a:r>
              <a:rPr lang="en-US" altLang="ko-KR" dirty="0"/>
              <a:t>, yarn, </a:t>
            </a:r>
            <a:r>
              <a:rPr lang="en-US" altLang="ko-KR" dirty="0" err="1"/>
              <a:t>RubyGems</a:t>
            </a:r>
            <a:r>
              <a:rPr lang="en-US" altLang="ko-KR" dirty="0"/>
              <a:t>, Composer, </a:t>
            </a:r>
            <a:r>
              <a:rPr lang="en-US" altLang="ko-KR" dirty="0" err="1"/>
              <a:t>NuGet</a:t>
            </a:r>
            <a:r>
              <a:rPr lang="ko-KR" altLang="en-US" dirty="0"/>
              <a:t> 이용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npm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install bootstrap@5.3.1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yarn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yarn add bootstrap@5.3.1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9357" y="5724939"/>
            <a:ext cx="1101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많은 패키지 매니저 중 많이</a:t>
            </a:r>
            <a:r>
              <a:rPr lang="en-US" altLang="ko-KR" dirty="0"/>
              <a:t> </a:t>
            </a:r>
            <a:r>
              <a:rPr lang="ko-KR" altLang="en-US" dirty="0"/>
              <a:t>사용하는 </a:t>
            </a:r>
            <a:r>
              <a:rPr lang="en-US" altLang="ko-KR" dirty="0" err="1"/>
              <a:t>npm</a:t>
            </a:r>
            <a:r>
              <a:rPr lang="ko-KR" altLang="en-US" dirty="0"/>
              <a:t>과 </a:t>
            </a:r>
            <a:r>
              <a:rPr lang="en-US" altLang="ko-KR" dirty="0"/>
              <a:t>yarn</a:t>
            </a:r>
            <a:r>
              <a:rPr lang="ko-KR" altLang="en-US" dirty="0"/>
              <a:t>만 설명했음</a:t>
            </a:r>
            <a:r>
              <a:rPr lang="en-US" altLang="ko-KR" dirty="0"/>
              <a:t>. 3</a:t>
            </a:r>
            <a:r>
              <a:rPr lang="ko-KR" altLang="en-US" dirty="0"/>
              <a:t>가지 방법 중 사용자의 서버에 파일을 올리는 첫번째 방법을 사용하기를 권장함</a:t>
            </a:r>
          </a:p>
        </p:txBody>
      </p:sp>
    </p:spTree>
    <p:extLst>
      <p:ext uri="{BB962C8B-B14F-4D97-AF65-F5344CB8AC3E}">
        <p14:creationId xmlns:p14="http://schemas.microsoft.com/office/powerpoint/2010/main" val="1146632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Typography-display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BE6C643-2025-3DE7-A383-ECCE0C9C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3648558"/>
            <a:ext cx="5446643" cy="241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&lt;h1 class="display-1"&gt;Display-1 test&lt;/h1&gt;</a:t>
            </a:r>
          </a:p>
          <a:p>
            <a:pPr marL="0" indent="0"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&lt;h1 class="display-2"&gt;Display-2 test&lt;/h1&gt;</a:t>
            </a:r>
          </a:p>
          <a:p>
            <a:pPr marL="0" indent="0"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&lt;h1 class="display-3"&gt;Display-3 test&lt;/h1&gt;</a:t>
            </a:r>
          </a:p>
          <a:p>
            <a:pPr marL="0" indent="0"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&lt;h1 class="display-4"&gt;Display-4 test&lt;/h1&gt;</a:t>
            </a:r>
          </a:p>
          <a:p>
            <a:pPr marL="0" indent="0"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&lt;h1 class="display-5"&gt;Display-5 test&lt;/h1&gt;</a:t>
            </a:r>
          </a:p>
          <a:p>
            <a:pPr marL="0" indent="0">
              <a:buNone/>
            </a:pPr>
            <a:r>
              <a:rPr lang="en-US" altLang="ko-KR" sz="1800" b="0">
                <a:effectLst/>
                <a:latin typeface="Consolas" panose="020B0609020204030204" pitchFamily="49" charset="0"/>
              </a:rPr>
              <a:t>&lt;h1 class="display-6"&gt;Display-6 test&lt;/h1&gt;</a:t>
            </a:r>
            <a:endParaRPr lang="ko-KR" altLang="en-US" sz="180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1190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/>
              <a:t>눈에</a:t>
            </a:r>
            <a:r>
              <a:rPr lang="en-US" altLang="ko-KR"/>
              <a:t> </a:t>
            </a:r>
            <a:r>
              <a:rPr lang="ko-KR" altLang="en-US"/>
              <a:t>띄는 제목이 필요할 경우 사용</a:t>
            </a:r>
            <a:endParaRPr lang="en-US" altLang="ko-KR"/>
          </a:p>
          <a:p>
            <a:pPr marL="0" indent="0">
              <a:lnSpc>
                <a:spcPct val="150000"/>
              </a:lnSpc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5C5F45-BDE3-B23A-D57A-427F79E0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792" y="1701894"/>
            <a:ext cx="5896669" cy="42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4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Spacing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564580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5F9C1-26A1-EE4D-2BFD-0FCD133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여백주기</a:t>
            </a:r>
            <a:r>
              <a:rPr lang="en-US" altLang="ko-KR"/>
              <a:t>(Spacing)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8060F-88E2-D63A-2281-57A63DF6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요소에 반응형으로 </a:t>
            </a:r>
            <a:r>
              <a:rPr lang="en-US" altLang="ko-KR"/>
              <a:t>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 설정할 수 있음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설정 형식은 다음과 같음</a:t>
            </a:r>
            <a:endParaRPr lang="en-US" altLang="ko-KR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/>
              <a:t>- xs : {property}{sides}-{size}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/>
              <a:t>- </a:t>
            </a:r>
            <a:r>
              <a:rPr lang="ko-KR" altLang="ko-KR"/>
              <a:t>sm, md, lg, xl, xxl</a:t>
            </a:r>
            <a:r>
              <a:rPr lang="en-US" altLang="ko-KR"/>
              <a:t> : {property}{sides}-{breakpoint}-{size}</a:t>
            </a:r>
            <a:r>
              <a:rPr lang="ko-KR" altLang="ko-KR"/>
              <a:t> </a:t>
            </a:r>
            <a:endParaRPr lang="en-US" altLang="ko-KR"/>
          </a:p>
          <a:p>
            <a:pPr marL="228600" lvl="1">
              <a:lnSpc>
                <a:spcPct val="150000"/>
              </a:lnSpc>
            </a:pPr>
            <a:r>
              <a:rPr lang="ko-KR" altLang="en-US" sz="2800"/>
              <a:t>예 </a:t>
            </a:r>
            <a:r>
              <a:rPr lang="en-US" altLang="ko-KR" sz="2800"/>
              <a:t>: class=“mx-auto”, </a:t>
            </a:r>
            <a:r>
              <a:rPr lang="en-US" altLang="ko-KR" sz="2400"/>
              <a:t>class=“p-2”, class=“ms-md-3”, </a:t>
            </a:r>
            <a:endParaRPr lang="ko-KR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94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Spacing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property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2BF29-536F-A7E0-0F78-B8BF0C1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477198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/>
              <a:t>property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/>
              <a:t>- m : margin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/>
              <a:t>- p : padding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75C13-95B1-2E65-6F58-F4E99E22D352}"/>
              </a:ext>
            </a:extLst>
          </p:cNvPr>
          <p:cNvSpPr/>
          <p:nvPr/>
        </p:nvSpPr>
        <p:spPr>
          <a:xfrm>
            <a:off x="4770783" y="1991539"/>
            <a:ext cx="6361043" cy="40112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A84267-661F-6D09-721C-8DAB8FE09D9F}"/>
              </a:ext>
            </a:extLst>
          </p:cNvPr>
          <p:cNvSpPr/>
          <p:nvPr/>
        </p:nvSpPr>
        <p:spPr>
          <a:xfrm>
            <a:off x="5198166" y="2443586"/>
            <a:ext cx="5446434" cy="3113974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23D56A-DB43-5B00-70B7-BFB5D1D3E601}"/>
              </a:ext>
            </a:extLst>
          </p:cNvPr>
          <p:cNvSpPr/>
          <p:nvPr/>
        </p:nvSpPr>
        <p:spPr>
          <a:xfrm>
            <a:off x="5665304" y="2808598"/>
            <a:ext cx="4462670" cy="2385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/>
              <a:t>컨텐츠</a:t>
            </a:r>
            <a:r>
              <a:rPr lang="en-US" altLang="ko-KR"/>
              <a:t>(content)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박스모델에서</a:t>
            </a:r>
            <a:endParaRPr lang="en-US" altLang="ko-KR"/>
          </a:p>
          <a:p>
            <a:pPr algn="ctr">
              <a:lnSpc>
                <a:spcPct val="150000"/>
              </a:lnSpc>
            </a:pPr>
            <a:r>
              <a:rPr lang="ko-KR" altLang="en-US"/>
              <a:t>박스의 내용물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CEA16-A8D4-C9AE-6AD9-F26A966DE112}"/>
              </a:ext>
            </a:extLst>
          </p:cNvPr>
          <p:cNvSpPr txBox="1"/>
          <p:nvPr/>
        </p:nvSpPr>
        <p:spPr>
          <a:xfrm>
            <a:off x="5516114" y="5195913"/>
            <a:ext cx="4810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padding : </a:t>
            </a:r>
            <a:r>
              <a:rPr lang="ko-KR" altLang="en-US" sz="1400"/>
              <a:t>컨텐츠</a:t>
            </a:r>
            <a:r>
              <a:rPr lang="en-US" altLang="ko-KR" sz="1400"/>
              <a:t> </a:t>
            </a:r>
            <a:r>
              <a:rPr lang="ko-KR" altLang="en-US" sz="1400"/>
              <a:t>주위의 영역으로 컨텐츠와 경계 사이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CA1A86-E08E-223F-0873-4080B55DBB34}"/>
              </a:ext>
            </a:extLst>
          </p:cNvPr>
          <p:cNvCxnSpPr/>
          <p:nvPr/>
        </p:nvCxnSpPr>
        <p:spPr>
          <a:xfrm flipH="1">
            <a:off x="8855765" y="1510748"/>
            <a:ext cx="735496" cy="9328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B6458D-E807-1898-A3E4-51F758F82F4D}"/>
              </a:ext>
            </a:extLst>
          </p:cNvPr>
          <p:cNvSpPr txBox="1"/>
          <p:nvPr/>
        </p:nvSpPr>
        <p:spPr>
          <a:xfrm>
            <a:off x="8140148" y="855167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경계</a:t>
            </a:r>
            <a:r>
              <a:rPr lang="en-US" altLang="ko-KR"/>
              <a:t>(border):padding</a:t>
            </a:r>
            <a:r>
              <a:rPr lang="ko-KR" altLang="en-US"/>
              <a:t>과 컨텐츠를 감싸는 경계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9A85-2918-FD2A-F908-2FB374327C64}"/>
              </a:ext>
            </a:extLst>
          </p:cNvPr>
          <p:cNvSpPr txBox="1"/>
          <p:nvPr/>
        </p:nvSpPr>
        <p:spPr>
          <a:xfrm>
            <a:off x="5368736" y="5638627"/>
            <a:ext cx="554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margin : </a:t>
            </a:r>
            <a:r>
              <a:rPr lang="ko-KR" altLang="en-US" sz="1400"/>
              <a:t>경계</a:t>
            </a:r>
            <a:r>
              <a:rPr lang="en-US" altLang="ko-KR" sz="1400"/>
              <a:t> </a:t>
            </a:r>
            <a:r>
              <a:rPr lang="ko-KR" altLang="en-US" sz="1400"/>
              <a:t>주위의 영역으로 경계와 박스모델 최와곽과의 사이</a:t>
            </a:r>
          </a:p>
        </p:txBody>
      </p:sp>
    </p:spTree>
    <p:extLst>
      <p:ext uri="{BB962C8B-B14F-4D97-AF65-F5344CB8AC3E}">
        <p14:creationId xmlns:p14="http://schemas.microsoft.com/office/powerpoint/2010/main" val="4038375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Spacing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sides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2BF29-536F-A7E0-0F78-B8BF0C1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t : margin-top </a:t>
            </a:r>
            <a:r>
              <a:rPr lang="ko-KR" altLang="en-US"/>
              <a:t>또는 </a:t>
            </a:r>
            <a:r>
              <a:rPr lang="en-US" altLang="ko-KR"/>
              <a:t>padding-top</a:t>
            </a:r>
          </a:p>
          <a:p>
            <a:r>
              <a:rPr lang="en-US" altLang="ko-KR"/>
              <a:t>b : margin-bottom </a:t>
            </a:r>
            <a:r>
              <a:rPr lang="ko-KR" altLang="en-US"/>
              <a:t>또는 </a:t>
            </a:r>
            <a:r>
              <a:rPr lang="en-US" altLang="ko-KR"/>
              <a:t>padding-bottom</a:t>
            </a:r>
          </a:p>
          <a:p>
            <a:r>
              <a:rPr lang="en-US" altLang="ko-KR"/>
              <a:t>s : start, margin-left </a:t>
            </a:r>
            <a:r>
              <a:rPr lang="ko-KR" altLang="en-US"/>
              <a:t>또는 </a:t>
            </a:r>
            <a:r>
              <a:rPr lang="en-US" altLang="ko-KR"/>
              <a:t>padding-left(LTR),</a:t>
            </a:r>
            <a:r>
              <a:rPr lang="ko-KR" altLang="en-US"/>
              <a:t> </a:t>
            </a:r>
            <a:r>
              <a:rPr lang="en-US" altLang="ko-KR"/>
              <a:t>margin-right </a:t>
            </a:r>
            <a:r>
              <a:rPr lang="ko-KR" altLang="en-US"/>
              <a:t>또는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 padding-right(RTL)</a:t>
            </a:r>
          </a:p>
          <a:p>
            <a:r>
              <a:rPr lang="en-US" altLang="ko-KR"/>
              <a:t>e : end, margin-right </a:t>
            </a:r>
            <a:r>
              <a:rPr lang="ko-KR" altLang="en-US"/>
              <a:t>또는 </a:t>
            </a:r>
            <a:r>
              <a:rPr lang="en-US" altLang="ko-KR"/>
              <a:t>padding-right(LTR),</a:t>
            </a:r>
            <a:r>
              <a:rPr lang="ko-KR" altLang="en-US"/>
              <a:t> </a:t>
            </a:r>
            <a:r>
              <a:rPr lang="en-US" altLang="ko-KR"/>
              <a:t>margin-left</a:t>
            </a:r>
          </a:p>
          <a:p>
            <a:pPr marL="0" indent="0">
              <a:buNone/>
            </a:pPr>
            <a:r>
              <a:rPr lang="en-US" altLang="ko-KR"/>
              <a:t>     </a:t>
            </a:r>
            <a:r>
              <a:rPr lang="ko-KR" altLang="en-US"/>
              <a:t>또는 </a:t>
            </a:r>
            <a:r>
              <a:rPr lang="en-US" altLang="ko-KR"/>
              <a:t>padding-left(RTL)</a:t>
            </a:r>
          </a:p>
          <a:p>
            <a:r>
              <a:rPr lang="en-US" altLang="ko-KR"/>
              <a:t>x : *-left </a:t>
            </a:r>
            <a:r>
              <a:rPr lang="ko-KR" altLang="en-US"/>
              <a:t>그리고 </a:t>
            </a:r>
            <a:r>
              <a:rPr lang="en-US" altLang="ko-KR"/>
              <a:t>*-right</a:t>
            </a:r>
          </a:p>
          <a:p>
            <a:r>
              <a:rPr lang="en-US" altLang="ko-KR"/>
              <a:t>y : *-top </a:t>
            </a:r>
            <a:r>
              <a:rPr lang="ko-KR" altLang="en-US"/>
              <a:t>그리고 </a:t>
            </a:r>
            <a:r>
              <a:rPr lang="en-US" altLang="ko-KR"/>
              <a:t>*-bottom</a:t>
            </a:r>
          </a:p>
          <a:p>
            <a:r>
              <a:rPr lang="en-US" altLang="ko-KR"/>
              <a:t>blank : </a:t>
            </a:r>
            <a:r>
              <a:rPr lang="ko-KR" altLang="en-US"/>
              <a:t>상하좌우의 </a:t>
            </a:r>
            <a:r>
              <a:rPr lang="en-US" altLang="ko-KR"/>
              <a:t>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</a:p>
          <a:p>
            <a:endParaRPr lang="en-US" altLang="ko-KR"/>
          </a:p>
          <a:p>
            <a:pPr marL="457200" lvl="1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2311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Spacing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size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83D59C-88E1-AFD1-349A-CE536B5B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제거</a:t>
            </a:r>
            <a:endParaRPr lang="en-US" altLang="ko-KR"/>
          </a:p>
          <a:p>
            <a:r>
              <a:rPr lang="en-US" altLang="ko-KR"/>
              <a:t>1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$spacer* 0.25</a:t>
            </a:r>
            <a:r>
              <a:rPr lang="ko-KR" altLang="en-US"/>
              <a:t>로 설정</a:t>
            </a:r>
            <a:endParaRPr lang="en-US" altLang="ko-KR"/>
          </a:p>
          <a:p>
            <a:r>
              <a:rPr lang="en-US" altLang="ko-KR"/>
              <a:t>2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$spacer* 0.5</a:t>
            </a:r>
            <a:r>
              <a:rPr lang="ko-KR" altLang="en-US"/>
              <a:t>로 설정</a:t>
            </a:r>
            <a:endParaRPr lang="en-US" altLang="ko-KR"/>
          </a:p>
          <a:p>
            <a:r>
              <a:rPr lang="en-US" altLang="ko-KR"/>
              <a:t>3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$spacer</a:t>
            </a:r>
            <a:r>
              <a:rPr lang="ko-KR" altLang="en-US"/>
              <a:t>로 설정</a:t>
            </a:r>
            <a:endParaRPr lang="en-US" altLang="ko-KR"/>
          </a:p>
          <a:p>
            <a:r>
              <a:rPr lang="en-US" altLang="ko-KR"/>
              <a:t>4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$spacer* 1.5</a:t>
            </a:r>
            <a:r>
              <a:rPr lang="ko-KR" altLang="en-US"/>
              <a:t>로 설정</a:t>
            </a:r>
            <a:endParaRPr lang="en-US" altLang="ko-KR"/>
          </a:p>
          <a:p>
            <a:r>
              <a:rPr lang="en-US" altLang="ko-KR"/>
              <a:t>5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$spacer* 3</a:t>
            </a:r>
            <a:r>
              <a:rPr lang="ko-KR" altLang="en-US"/>
              <a:t>으로 설정</a:t>
            </a:r>
            <a:endParaRPr lang="en-US" altLang="ko-KR"/>
          </a:p>
          <a:p>
            <a:r>
              <a:rPr lang="en-US" altLang="ko-KR"/>
              <a:t>auto : margin</a:t>
            </a:r>
            <a:r>
              <a:rPr lang="ko-KR" altLang="en-US"/>
              <a:t>과 </a:t>
            </a:r>
            <a:r>
              <a:rPr lang="en-US" altLang="ko-KR"/>
              <a:t>padding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자동으로 조정하도록 설정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5266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예제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0" y="1553845"/>
            <a:ext cx="1074974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&lt;!</a:t>
            </a:r>
            <a:r>
              <a:rPr lang="en-US" altLang="ko-KR" sz="1400" dirty="0" err="1"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latin typeface="Consolas" panose="020B0609020204030204" pitchFamily="49" charset="0"/>
              </a:rPr>
              <a:t> html&gt;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&lt;html </a:t>
            </a:r>
            <a:r>
              <a:rPr lang="en-US" altLang="ko-KR" sz="1400" dirty="0" err="1">
                <a:latin typeface="Consolas" panose="020B0609020204030204" pitchFamily="49" charset="0"/>
              </a:rPr>
              <a:t>lang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en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&lt;meta http-</a:t>
            </a:r>
            <a:r>
              <a:rPr lang="en-US" altLang="ko-KR" sz="1400" dirty="0" err="1">
                <a:latin typeface="Consolas" panose="020B0609020204030204" pitchFamily="49" charset="0"/>
              </a:rPr>
              <a:t>equiv</a:t>
            </a:r>
            <a:r>
              <a:rPr lang="en-US" altLang="ko-KR" sz="1400" dirty="0">
                <a:latin typeface="Consolas" panose="020B0609020204030204" pitchFamily="49" charset="0"/>
              </a:rPr>
              <a:t>="X-UA-Compatible" content="IE=edge"&gt;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&lt;title&gt;Spacing&lt;/title&gt;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&lt;link </a:t>
            </a:r>
            <a:r>
              <a:rPr lang="en-US" altLang="ko-KR" sz="1400" dirty="0" err="1">
                <a:latin typeface="Consolas" panose="020B0609020204030204" pitchFamily="49" charset="0"/>
              </a:rPr>
              <a:t>href</a:t>
            </a:r>
            <a:r>
              <a:rPr lang="en-US" altLang="ko-KR" sz="1400" dirty="0">
                <a:latin typeface="Consolas" panose="020B0609020204030204" pitchFamily="49" charset="0"/>
              </a:rPr>
              <a:t>="../</a:t>
            </a:r>
            <a:r>
              <a:rPr lang="en-US" altLang="ko-KR" sz="1400" dirty="0" err="1">
                <a:latin typeface="Consolas" panose="020B0609020204030204" pitchFamily="49" charset="0"/>
              </a:rPr>
              <a:t>css</a:t>
            </a:r>
            <a:r>
              <a:rPr lang="en-US" altLang="ko-KR" sz="1400" dirty="0">
                <a:latin typeface="Consolas" panose="020B0609020204030204" pitchFamily="49" charset="0"/>
              </a:rPr>
              <a:t>/bootstrap.min.css" </a:t>
            </a:r>
            <a:r>
              <a:rPr lang="en-US" altLang="ko-KR" sz="1400" dirty="0" err="1">
                <a:latin typeface="Consolas" panose="020B0609020204030204" pitchFamily="49" charset="0"/>
              </a:rPr>
              <a:t>rel</a:t>
            </a:r>
            <a:r>
              <a:rPr lang="en-US" altLang="ko-KR" sz="1400" dirty="0">
                <a:latin typeface="Consolas" panose="020B0609020204030204" pitchFamily="49" charset="0"/>
              </a:rPr>
              <a:t>="stylesheet"&gt;</a:t>
            </a:r>
          </a:p>
          <a:p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    &lt;style&gt;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div { width: 200px; height: 50px; border:1px solid red; font-family: '</a:t>
            </a:r>
            <a:r>
              <a:rPr lang="en-US" altLang="ko-KR" sz="1400" dirty="0" err="1">
                <a:latin typeface="Consolas" panose="020B0609020204030204" pitchFamily="49" charset="0"/>
              </a:rPr>
              <a:t>Nanum</a:t>
            </a:r>
            <a:r>
              <a:rPr lang="en-US" altLang="ko-KR" sz="1400" dirty="0">
                <a:latin typeface="Consolas" panose="020B0609020204030204" pitchFamily="49" charset="0"/>
              </a:rPr>
              <a:t> Gothic', sans-serif;  text-align: center; line-height: 50px;}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&lt;/style&gt;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&lt;/head&gt;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&lt;div class="mx-auto p-2 mb-3"&gt;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</a:t>
            </a:r>
            <a:r>
              <a:rPr lang="ko-KR" altLang="en-US" sz="1400" dirty="0" err="1">
                <a:latin typeface="Consolas" panose="020B0609020204030204" pitchFamily="49" charset="0"/>
              </a:rPr>
              <a:t>여백주기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&lt;div class="ms-sm-5 mb-3"&gt;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</a:t>
            </a:r>
            <a:r>
              <a:rPr lang="ko-KR" altLang="en-US" sz="1400" dirty="0" err="1">
                <a:latin typeface="Consolas" panose="020B0609020204030204" pitchFamily="49" charset="0"/>
              </a:rPr>
              <a:t>여백주기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23" y="4717276"/>
            <a:ext cx="4595119" cy="1809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725" y="703941"/>
            <a:ext cx="3333217" cy="169980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 flipH="1">
            <a:off x="7223760" y="2273555"/>
            <a:ext cx="1030965" cy="3810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5119735" y="5031978"/>
            <a:ext cx="131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수평중앙정렬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2367688" y="4785247"/>
            <a:ext cx="882588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>
            <a:off x="3266902" y="5031978"/>
            <a:ext cx="5295207" cy="737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2384314" y="5415855"/>
            <a:ext cx="882588" cy="246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>
            <a:off x="3283528" y="5663340"/>
            <a:ext cx="3940232" cy="5263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3936169" y="5862717"/>
            <a:ext cx="1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ko-KR" altLang="en-US" sz="1400" dirty="0">
                <a:solidFill>
                  <a:srgbClr val="FF0000"/>
                </a:solidFill>
              </a:rPr>
              <a:t>이상이면 </a:t>
            </a:r>
            <a:r>
              <a:rPr lang="en-US" altLang="ko-KR" sz="1400" dirty="0">
                <a:solidFill>
                  <a:srgbClr val="FF0000"/>
                </a:solidFill>
              </a:rPr>
              <a:t>start</a:t>
            </a:r>
            <a:r>
              <a:rPr lang="ko-KR" altLang="en-US" sz="1400" dirty="0">
                <a:solidFill>
                  <a:srgbClr val="FF0000"/>
                </a:solidFill>
              </a:rPr>
              <a:t>지점에서 여백 적용됨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7996844" y="3033750"/>
            <a:ext cx="3591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ko-KR" altLang="en-US" sz="1400" dirty="0">
                <a:solidFill>
                  <a:srgbClr val="FF0000"/>
                </a:solidFill>
              </a:rPr>
              <a:t>이상이 되면 </a:t>
            </a:r>
            <a:r>
              <a:rPr lang="en-US" altLang="ko-KR" sz="1400" dirty="0">
                <a:solidFill>
                  <a:srgbClr val="FF0000"/>
                </a:solidFill>
              </a:rPr>
              <a:t>start</a:t>
            </a:r>
            <a:r>
              <a:rPr lang="ko-KR" altLang="en-US" sz="1400" dirty="0">
                <a:solidFill>
                  <a:srgbClr val="FF0000"/>
                </a:solidFill>
              </a:rPr>
              <a:t>지점에서 여백 적용됨</a:t>
            </a:r>
          </a:p>
        </p:txBody>
      </p:sp>
    </p:spTree>
    <p:extLst>
      <p:ext uri="{BB962C8B-B14F-4D97-AF65-F5344CB8AC3E}">
        <p14:creationId xmlns:p14="http://schemas.microsoft.com/office/powerpoint/2010/main" val="3714938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예제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1129" y="1927918"/>
            <a:ext cx="107497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  &lt;head&gt;</a:t>
            </a:r>
          </a:p>
          <a:p>
            <a:r>
              <a:rPr lang="en-US" altLang="ko-KR" dirty="0"/>
              <a:t>    &lt;meta charset="utf-8"&gt;</a:t>
            </a:r>
          </a:p>
          <a:p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&lt;meta name="viewport" content="width=device-width, initial-scale=1"&gt;</a:t>
            </a:r>
          </a:p>
          <a:p>
            <a:r>
              <a:rPr lang="en-US" altLang="ko-KR" dirty="0"/>
              <a:t>    &lt;title&gt;Spacing&lt;/title&gt;</a:t>
            </a:r>
          </a:p>
          <a:p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br>
              <a:rPr lang="en-US" altLang="ko-KR" dirty="0"/>
            </a:br>
            <a:r>
              <a:rPr lang="en-US" altLang="ko-KR" dirty="0"/>
              <a:t>    &lt;style&gt;</a:t>
            </a:r>
          </a:p>
          <a:p>
            <a:r>
              <a:rPr lang="en-US" altLang="ko-KR" dirty="0"/>
              <a:t>      div { width: 200px; height: 50px; border:1px solid red; font-family: '</a:t>
            </a:r>
            <a:r>
              <a:rPr lang="en-US" altLang="ko-KR" dirty="0" err="1"/>
              <a:t>Nanum</a:t>
            </a:r>
            <a:r>
              <a:rPr lang="en-US" altLang="ko-KR" dirty="0"/>
              <a:t> Gothic', </a:t>
            </a:r>
          </a:p>
          <a:p>
            <a:r>
              <a:rPr lang="en-US" altLang="ko-KR" dirty="0"/>
              <a:t>             sans-serif;  text-align: center; line-height: 50px;}</a:t>
            </a:r>
          </a:p>
          <a:p>
            <a:r>
              <a:rPr lang="en-US" altLang="ko-KR" dirty="0"/>
              <a:t>    &lt;/style&gt;</a:t>
            </a:r>
          </a:p>
          <a:p>
            <a:r>
              <a:rPr lang="en-US" altLang="ko-KR" dirty="0"/>
              <a:t>  &lt;/head&gt;</a:t>
            </a:r>
          </a:p>
        </p:txBody>
      </p:sp>
    </p:spTree>
    <p:extLst>
      <p:ext uri="{BB962C8B-B14F-4D97-AF65-F5344CB8AC3E}">
        <p14:creationId xmlns:p14="http://schemas.microsoft.com/office/powerpoint/2010/main" val="1362371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17" y="4361972"/>
            <a:ext cx="9734774" cy="21938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예제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1129" y="1503969"/>
            <a:ext cx="107497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&lt;body&gt;</a:t>
            </a:r>
          </a:p>
          <a:p>
            <a:r>
              <a:rPr lang="en-US" altLang="ko-KR" dirty="0"/>
              <a:t>    &lt;div class="ms-xl-5 mb-3"&gt;</a:t>
            </a:r>
          </a:p>
          <a:p>
            <a:r>
              <a:rPr lang="en-US" altLang="ko-KR" dirty="0"/>
              <a:t>      </a:t>
            </a:r>
            <a:r>
              <a:rPr lang="ko-KR" altLang="en-US" dirty="0" err="1"/>
              <a:t>여백주기</a:t>
            </a:r>
            <a:endParaRPr lang="ko-KR" altLang="en-US" dirty="0"/>
          </a:p>
          <a:p>
            <a:r>
              <a:rPr lang="ko-KR" altLang="en-US" dirty="0"/>
              <a:t>    </a:t>
            </a:r>
            <a:r>
              <a:rPr lang="en-US" altLang="ko-KR" dirty="0"/>
              <a:t>&lt;/div&gt;</a:t>
            </a:r>
          </a:p>
          <a:p>
            <a:r>
              <a:rPr lang="en-US" altLang="ko-KR" dirty="0"/>
              <a:t>    &lt;div class="my-md-5 mb-3"&gt;</a:t>
            </a:r>
          </a:p>
          <a:p>
            <a:r>
              <a:rPr lang="en-US" altLang="ko-KR" dirty="0"/>
              <a:t>      </a:t>
            </a:r>
            <a:r>
              <a:rPr lang="ko-KR" altLang="en-US" dirty="0" err="1"/>
              <a:t>여백주기</a:t>
            </a:r>
            <a:endParaRPr lang="ko-KR" altLang="en-US" dirty="0"/>
          </a:p>
          <a:p>
            <a:r>
              <a:rPr lang="ko-KR" altLang="en-US" dirty="0"/>
              <a:t>    </a:t>
            </a:r>
            <a:r>
              <a:rPr lang="en-US" altLang="ko-KR" dirty="0"/>
              <a:t>&lt;/div&gt;</a:t>
            </a:r>
          </a:p>
          <a:p>
            <a:r>
              <a:rPr lang="en-US" altLang="ko-KR" dirty="0"/>
              <a:t>  &lt;/body&gt;</a:t>
            </a:r>
          </a:p>
          <a:p>
            <a:r>
              <a:rPr lang="en-US" altLang="ko-KR" dirty="0"/>
              <a:t>&lt;/html&gt;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74" y="874689"/>
            <a:ext cx="4782217" cy="296268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 flipH="1">
            <a:off x="2452258" y="2586142"/>
            <a:ext cx="5145575" cy="31343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2968708" y="5566619"/>
            <a:ext cx="3719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md</a:t>
            </a:r>
            <a:r>
              <a:rPr lang="ko-KR" altLang="en-US" sz="1400" dirty="0">
                <a:solidFill>
                  <a:srgbClr val="FF0000"/>
                </a:solidFill>
              </a:rPr>
              <a:t>이상이 되면 </a:t>
            </a:r>
            <a:r>
              <a:rPr lang="en-US" altLang="ko-KR" sz="1400" dirty="0">
                <a:solidFill>
                  <a:srgbClr val="FF0000"/>
                </a:solidFill>
              </a:rPr>
              <a:t>y</a:t>
            </a:r>
            <a:r>
              <a:rPr lang="ko-KR" altLang="en-US" sz="1400" dirty="0" err="1">
                <a:solidFill>
                  <a:srgbClr val="FF0000"/>
                </a:solidFill>
              </a:rPr>
              <a:t>축방향으로</a:t>
            </a:r>
            <a:r>
              <a:rPr lang="ko-KR" altLang="en-US" sz="1400" dirty="0">
                <a:solidFill>
                  <a:srgbClr val="FF0000"/>
                </a:solidFill>
              </a:rPr>
              <a:t> 여백 적용됨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662545" y="2356033"/>
            <a:ext cx="4802929" cy="30566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4602571" y="2062922"/>
            <a:ext cx="1461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xl</a:t>
            </a:r>
            <a:r>
              <a:rPr lang="ko-KR" altLang="en-US" sz="1400" dirty="0">
                <a:solidFill>
                  <a:srgbClr val="FF0000"/>
                </a:solidFill>
              </a:rPr>
              <a:t>이상이 되면 </a:t>
            </a:r>
            <a:r>
              <a:rPr lang="en-US" altLang="ko-KR" sz="1400" dirty="0">
                <a:solidFill>
                  <a:srgbClr val="FF0000"/>
                </a:solidFill>
              </a:rPr>
              <a:t>start</a:t>
            </a:r>
            <a:r>
              <a:rPr lang="ko-KR" altLang="en-US" sz="1400" dirty="0">
                <a:solidFill>
                  <a:srgbClr val="FF0000"/>
                </a:solidFill>
              </a:rPr>
              <a:t>지점에서 여백 적용됨</a:t>
            </a:r>
          </a:p>
        </p:txBody>
      </p:sp>
    </p:spTree>
    <p:extLst>
      <p:ext uri="{BB962C8B-B14F-4D97-AF65-F5344CB8AC3E}">
        <p14:creationId xmlns:p14="http://schemas.microsoft.com/office/powerpoint/2010/main" val="5891107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예제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1129" y="1503969"/>
            <a:ext cx="1074974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  &lt;head&gt;</a:t>
            </a:r>
          </a:p>
          <a:p>
            <a:r>
              <a:rPr lang="en-US" altLang="ko-KR" dirty="0"/>
              <a:t>    &lt;meta charset="utf-8"&gt;</a:t>
            </a:r>
          </a:p>
          <a:p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&lt;meta name="viewport" content="width=device-width, initial-scale=1"&gt;</a:t>
            </a:r>
          </a:p>
          <a:p>
            <a:r>
              <a:rPr lang="en-US" altLang="ko-KR" dirty="0"/>
              <a:t>    &lt;title&gt;Spacing&lt;/title&gt;</a:t>
            </a:r>
          </a:p>
          <a:p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r>
              <a:rPr lang="en-US" altLang="ko-KR" dirty="0"/>
              <a:t>    &lt;style&gt;</a:t>
            </a:r>
          </a:p>
          <a:p>
            <a:r>
              <a:rPr lang="en-US" altLang="ko-KR" dirty="0"/>
              <a:t>      div { width: 200px; height: 50px; border:1px solid red; font-family: '</a:t>
            </a:r>
            <a:r>
              <a:rPr lang="en-US" altLang="ko-KR" dirty="0" err="1"/>
              <a:t>Nanum</a:t>
            </a:r>
            <a:r>
              <a:rPr lang="en-US" altLang="ko-KR" dirty="0"/>
              <a:t> Gothic', </a:t>
            </a:r>
          </a:p>
          <a:p>
            <a:r>
              <a:rPr lang="en-US" altLang="ko-KR" dirty="0"/>
              <a:t>             sans-serif;  text-align: center; line-height: 50px;}</a:t>
            </a:r>
          </a:p>
          <a:p>
            <a:r>
              <a:rPr lang="en-US" altLang="ko-KR" dirty="0"/>
              <a:t>      span {display: inline-block; width: 200px; height: 50px; border:1px solid </a:t>
            </a:r>
            <a:r>
              <a:rPr lang="en-US" altLang="ko-KR" dirty="0" err="1"/>
              <a:t>red;text-align</a:t>
            </a:r>
            <a:r>
              <a:rPr lang="en-US" altLang="ko-KR" dirty="0"/>
              <a:t>: center;</a:t>
            </a:r>
          </a:p>
          <a:p>
            <a:r>
              <a:rPr lang="en-US" altLang="ko-KR" dirty="0"/>
              <a:t>              line-height: 50px;}</a:t>
            </a:r>
          </a:p>
          <a:p>
            <a:r>
              <a:rPr lang="en-US" altLang="ko-KR" dirty="0"/>
              <a:t>      .space {</a:t>
            </a:r>
          </a:p>
          <a:p>
            <a:r>
              <a:rPr lang="en-US" altLang="ko-KR" dirty="0"/>
              <a:t>        display: inline-block;</a:t>
            </a:r>
          </a:p>
          <a:p>
            <a:r>
              <a:rPr lang="en-US" altLang="ko-KR" dirty="0"/>
              <a:t>      }</a:t>
            </a:r>
          </a:p>
          <a:p>
            <a:r>
              <a:rPr lang="en-US" altLang="ko-KR" dirty="0"/>
              <a:t>   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92427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프로그램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42004"/>
            <a:ext cx="877962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="../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pPr marL="0" indent="0">
              <a:buNone/>
            </a:pPr>
            <a:r>
              <a:rPr lang="en-US" altLang="ko-KR" dirty="0"/>
              <a:t>    &lt;title&gt;Hello World&lt;/title&gt;</a:t>
            </a: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&lt;h1&gt;Hello, World!&lt;/h1&gt;</a:t>
            </a:r>
          </a:p>
          <a:p>
            <a:pPr marL="0" indent="0">
              <a:buNone/>
            </a:pPr>
            <a:r>
              <a:rPr lang="en-US" altLang="ko-KR" dirty="0"/>
              <a:t>    &lt;script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js</a:t>
            </a:r>
            <a:r>
              <a:rPr lang="en-US" altLang="ko-KR" dirty="0"/>
              <a:t>/bootstrap.min.js"&gt;&lt;/script&gt;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938" y="507076"/>
            <a:ext cx="3811034" cy="24846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2093" y="5095701"/>
            <a:ext cx="4588627" cy="307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72093" y="3485803"/>
            <a:ext cx="5735783" cy="307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60720" y="5276278"/>
            <a:ext cx="95596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58246" y="5076112"/>
            <a:ext cx="382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bootstrap </a:t>
            </a:r>
            <a:r>
              <a:rPr lang="ko-KR" altLang="en-US" dirty="0">
                <a:solidFill>
                  <a:srgbClr val="FF0000"/>
                </a:solidFill>
              </a:rPr>
              <a:t>자바스크립트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파일 적용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934486" y="3640406"/>
            <a:ext cx="95596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90449" y="3454922"/>
            <a:ext cx="277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bootstrap CSS </a:t>
            </a:r>
            <a:r>
              <a:rPr lang="ko-KR" altLang="en-US" dirty="0">
                <a:solidFill>
                  <a:srgbClr val="FF0000"/>
                </a:solidFill>
              </a:rPr>
              <a:t>파일 적용</a:t>
            </a:r>
          </a:p>
        </p:txBody>
      </p:sp>
    </p:spTree>
    <p:extLst>
      <p:ext uri="{BB962C8B-B14F-4D97-AF65-F5344CB8AC3E}">
        <p14:creationId xmlns:p14="http://schemas.microsoft.com/office/powerpoint/2010/main" val="1381332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예제 </a:t>
            </a:r>
            <a:r>
              <a:rPr lang="en-US" altLang="ko-KR" dirty="0"/>
              <a:t>3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0" y="2027189"/>
            <a:ext cx="43496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&lt;/head&gt;</a:t>
            </a:r>
          </a:p>
          <a:p>
            <a:r>
              <a:rPr lang="en-US" altLang="ko-KR" dirty="0"/>
              <a:t>  &lt;body&gt;</a:t>
            </a:r>
          </a:p>
          <a:p>
            <a:r>
              <a:rPr lang="en-US" altLang="ko-KR" dirty="0"/>
              <a:t>    &lt;div class="ms-xl-5 mb-3"&gt;</a:t>
            </a:r>
          </a:p>
          <a:p>
            <a:r>
              <a:rPr lang="en-US" altLang="ko-KR" dirty="0"/>
              <a:t>      </a:t>
            </a:r>
            <a:r>
              <a:rPr lang="ko-KR" altLang="en-US" dirty="0" err="1"/>
              <a:t>여백주기</a:t>
            </a:r>
            <a:endParaRPr lang="ko-KR" altLang="en-US" dirty="0"/>
          </a:p>
          <a:p>
            <a:r>
              <a:rPr lang="ko-KR" altLang="en-US" dirty="0"/>
              <a:t>    </a:t>
            </a:r>
            <a:r>
              <a:rPr lang="en-US" altLang="ko-KR" dirty="0"/>
              <a:t>&lt;/div&gt;</a:t>
            </a:r>
          </a:p>
          <a:p>
            <a:r>
              <a:rPr lang="en-US" altLang="ko-KR" dirty="0"/>
              <a:t>    &lt;div class="space me-sm-5 mb-3"&gt;</a:t>
            </a:r>
          </a:p>
          <a:p>
            <a:r>
              <a:rPr lang="en-US" altLang="ko-KR" dirty="0"/>
              <a:t>      </a:t>
            </a:r>
            <a:r>
              <a:rPr lang="ko-KR" altLang="en-US" dirty="0" err="1"/>
              <a:t>여백주기</a:t>
            </a:r>
            <a:endParaRPr lang="ko-KR" altLang="en-US" dirty="0"/>
          </a:p>
          <a:p>
            <a:r>
              <a:rPr lang="ko-KR" altLang="en-US" dirty="0"/>
              <a:t>    </a:t>
            </a:r>
            <a:r>
              <a:rPr lang="en-US" altLang="ko-KR" dirty="0"/>
              <a:t>&lt;/div&gt;</a:t>
            </a:r>
          </a:p>
          <a:p>
            <a:r>
              <a:rPr lang="en-US" altLang="ko-KR" dirty="0"/>
              <a:t>    &lt;span class="mb-3"&gt;</a:t>
            </a:r>
          </a:p>
          <a:p>
            <a:r>
              <a:rPr lang="en-US" altLang="ko-KR" dirty="0"/>
              <a:t>      </a:t>
            </a:r>
            <a:r>
              <a:rPr lang="ko-KR" altLang="en-US" dirty="0" err="1"/>
              <a:t>여백주기</a:t>
            </a:r>
            <a:endParaRPr lang="ko-KR" altLang="en-US" dirty="0"/>
          </a:p>
          <a:p>
            <a:r>
              <a:rPr lang="ko-KR" altLang="en-US" dirty="0"/>
              <a:t>    </a:t>
            </a:r>
            <a:r>
              <a:rPr lang="en-US" altLang="ko-KR" dirty="0"/>
              <a:t>&lt;/span&gt;</a:t>
            </a:r>
          </a:p>
          <a:p>
            <a:r>
              <a:rPr lang="en-US" altLang="ko-KR" dirty="0"/>
              <a:t>  &lt;/body&gt;</a:t>
            </a:r>
          </a:p>
          <a:p>
            <a:r>
              <a:rPr lang="en-US" altLang="ko-KR" dirty="0"/>
              <a:t>&lt;/html&gt;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21" y="1374716"/>
            <a:ext cx="4782217" cy="2495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193" y="4059728"/>
            <a:ext cx="5515745" cy="249589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 flipH="1">
            <a:off x="7772400" y="3399905"/>
            <a:ext cx="507077" cy="2701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7951123" y="5197288"/>
            <a:ext cx="256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ko-KR" altLang="en-US" sz="1400" dirty="0">
                <a:solidFill>
                  <a:srgbClr val="FF0000"/>
                </a:solidFill>
              </a:rPr>
              <a:t>이상이 되면 </a:t>
            </a:r>
            <a:r>
              <a:rPr lang="en-US" altLang="ko-KR" sz="1400" dirty="0">
                <a:solidFill>
                  <a:srgbClr val="FF0000"/>
                </a:solidFill>
              </a:rPr>
              <a:t>end</a:t>
            </a:r>
            <a:r>
              <a:rPr lang="ko-KR" altLang="en-US" sz="1400" dirty="0">
                <a:solidFill>
                  <a:srgbClr val="FF0000"/>
                </a:solidFill>
              </a:rPr>
              <a:t>지점에서 여백 적용됨</a:t>
            </a:r>
          </a:p>
        </p:txBody>
      </p:sp>
    </p:spTree>
    <p:extLst>
      <p:ext uri="{BB962C8B-B14F-4D97-AF65-F5344CB8AC3E}">
        <p14:creationId xmlns:p14="http://schemas.microsoft.com/office/powerpoint/2010/main" val="161846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gap </a:t>
            </a:r>
            <a:r>
              <a:rPr lang="ko-KR" altLang="en-US" dirty="0"/>
              <a:t>예제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21129" y="1503969"/>
            <a:ext cx="107497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&lt;head&gt;</a:t>
            </a:r>
          </a:p>
          <a:p>
            <a:r>
              <a:rPr lang="en-US" altLang="ko-KR" dirty="0"/>
              <a:t>    &lt;meta charset="utf-8"&gt;</a:t>
            </a:r>
          </a:p>
          <a:p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&lt;meta name="viewport" content="width=device-width, initial-scale=1"&gt;</a:t>
            </a:r>
          </a:p>
          <a:p>
            <a:r>
              <a:rPr lang="en-US" altLang="ko-KR" dirty="0"/>
              <a:t>    &lt;title&gt;Spacing&lt;/title&gt;</a:t>
            </a:r>
          </a:p>
          <a:p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r>
              <a:rPr lang="en-US" altLang="ko-KR" dirty="0"/>
              <a:t>    &lt;script </a:t>
            </a:r>
            <a:r>
              <a:rPr lang="en-US" altLang="ko-KR" dirty="0" err="1"/>
              <a:t>src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/bootstrap.bundle.min.js"&gt;&lt;/script&gt;</a:t>
            </a:r>
          </a:p>
          <a:p>
            <a:r>
              <a:rPr lang="en-US" altLang="ko-KR" dirty="0"/>
              <a:t>    &lt;style&gt;</a:t>
            </a:r>
          </a:p>
          <a:p>
            <a:r>
              <a:rPr lang="en-US" altLang="ko-KR" dirty="0"/>
              <a:t>      .grid-container { 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display:grid</a:t>
            </a:r>
            <a:r>
              <a:rPr lang="en-US" altLang="ko-KR" dirty="0"/>
              <a:t>; </a:t>
            </a:r>
          </a:p>
          <a:p>
            <a:r>
              <a:rPr lang="en-US" altLang="ko-KR" dirty="0"/>
              <a:t>        grid-template-columns: 200px </a:t>
            </a:r>
            <a:r>
              <a:rPr lang="en-US" altLang="ko-KR" dirty="0" err="1"/>
              <a:t>200px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        padding: 10px;</a:t>
            </a:r>
          </a:p>
          <a:p>
            <a:r>
              <a:rPr lang="en-US" altLang="ko-KR" dirty="0"/>
              <a:t>      } </a:t>
            </a:r>
          </a:p>
        </p:txBody>
      </p:sp>
    </p:spTree>
    <p:extLst>
      <p:ext uri="{BB962C8B-B14F-4D97-AF65-F5344CB8AC3E}">
        <p14:creationId xmlns:p14="http://schemas.microsoft.com/office/powerpoint/2010/main" val="3050949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40" y="462287"/>
            <a:ext cx="4782217" cy="27912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722"/>
          </a:xfrm>
        </p:spPr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gap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1129" y="1503969"/>
            <a:ext cx="107497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    .item {</a:t>
            </a:r>
          </a:p>
          <a:p>
            <a:r>
              <a:rPr lang="en-US" altLang="ko-KR" dirty="0"/>
              <a:t>        background-color: </a:t>
            </a:r>
            <a:r>
              <a:rPr lang="en-US" altLang="ko-KR" dirty="0" err="1"/>
              <a:t>rgba</a:t>
            </a:r>
            <a:r>
              <a:rPr lang="en-US" altLang="ko-KR" dirty="0"/>
              <a:t>(255, 255, 255, 0.8);</a:t>
            </a:r>
          </a:p>
          <a:p>
            <a:r>
              <a:rPr lang="en-US" altLang="ko-KR" dirty="0"/>
              <a:t>        border: 1px solid </a:t>
            </a:r>
            <a:r>
              <a:rPr lang="en-US" altLang="ko-KR" dirty="0" err="1"/>
              <a:t>rgba</a:t>
            </a:r>
            <a:r>
              <a:rPr lang="en-US" altLang="ko-KR" dirty="0"/>
              <a:t>(0, 0, 0, 0.8);</a:t>
            </a:r>
          </a:p>
          <a:p>
            <a:r>
              <a:rPr lang="en-US" altLang="ko-KR" dirty="0"/>
              <a:t>        padding: 20px;</a:t>
            </a:r>
          </a:p>
          <a:p>
            <a:r>
              <a:rPr lang="en-US" altLang="ko-KR" dirty="0"/>
              <a:t>        font-size: 30px;</a:t>
            </a:r>
          </a:p>
          <a:p>
            <a:r>
              <a:rPr lang="en-US" altLang="ko-KR" dirty="0"/>
              <a:t>        text-align: center;</a:t>
            </a:r>
          </a:p>
          <a:p>
            <a:r>
              <a:rPr lang="en-US" altLang="ko-KR" dirty="0"/>
              <a:t>      } </a:t>
            </a:r>
          </a:p>
          <a:p>
            <a:r>
              <a:rPr lang="en-US" altLang="ko-KR" dirty="0"/>
              <a:t>    &lt;/style&gt;</a:t>
            </a:r>
          </a:p>
          <a:p>
            <a:r>
              <a:rPr lang="en-US" altLang="ko-KR" dirty="0"/>
              <a:t>  &lt;/head&gt;</a:t>
            </a:r>
          </a:p>
          <a:p>
            <a:r>
              <a:rPr lang="en-US" altLang="ko-KR" dirty="0"/>
              <a:t>  &lt;body&gt;</a:t>
            </a:r>
          </a:p>
          <a:p>
            <a:r>
              <a:rPr lang="en-US" altLang="ko-KR" dirty="0"/>
              <a:t>    &lt;div class="grid-container gap-3"&gt;</a:t>
            </a:r>
          </a:p>
          <a:p>
            <a:r>
              <a:rPr lang="en-US" altLang="ko-KR" dirty="0"/>
              <a:t>        &lt;div class="item p-2 g-col-6"&gt;Grid item 1&lt;/div&gt;</a:t>
            </a:r>
          </a:p>
          <a:p>
            <a:r>
              <a:rPr lang="en-US" altLang="ko-KR" dirty="0"/>
              <a:t>        &lt;div class="item p-2 g-col-6"&gt;Grid item 2&lt;/div&gt;</a:t>
            </a:r>
          </a:p>
          <a:p>
            <a:r>
              <a:rPr lang="en-US" altLang="ko-KR" dirty="0"/>
              <a:t>        &lt;div class="item p-2 g-col-6"&gt;Grid item 3&lt;/div&gt;</a:t>
            </a:r>
          </a:p>
          <a:p>
            <a:r>
              <a:rPr lang="en-US" altLang="ko-KR" dirty="0"/>
              <a:t>        &lt;div class="item p-2 g-col-6"&gt;Grid item 4&lt;/div&gt;</a:t>
            </a:r>
          </a:p>
          <a:p>
            <a:r>
              <a:rPr lang="en-US" altLang="ko-KR" dirty="0"/>
              <a:t>    &lt;/div&gt;</a:t>
            </a:r>
          </a:p>
          <a:p>
            <a:r>
              <a:rPr lang="en-US" altLang="ko-KR" dirty="0"/>
              <a:t>  &lt;/body&gt;</a:t>
            </a:r>
          </a:p>
          <a:p>
            <a:r>
              <a:rPr lang="en-US" altLang="ko-KR" dirty="0"/>
              <a:t>&lt;/html&gt;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41" y="3791067"/>
            <a:ext cx="4782217" cy="27912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3880604" y="4305994"/>
            <a:ext cx="807774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9138457" y="3381714"/>
            <a:ext cx="249382" cy="20781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>
            <a:off x="4688378" y="4459882"/>
            <a:ext cx="4266692" cy="12675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3445811" y="3919984"/>
            <a:ext cx="1932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grid</a:t>
            </a:r>
            <a:r>
              <a:rPr lang="ko-KR" altLang="en-US" sz="1400" dirty="0">
                <a:solidFill>
                  <a:srgbClr val="FF0000"/>
                </a:solidFill>
              </a:rPr>
              <a:t>사이의 여백 지정</a:t>
            </a:r>
          </a:p>
        </p:txBody>
      </p:sp>
    </p:spTree>
    <p:extLst>
      <p:ext uri="{BB962C8B-B14F-4D97-AF65-F5344CB8AC3E}">
        <p14:creationId xmlns:p14="http://schemas.microsoft.com/office/powerpoint/2010/main" val="455848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11" y="4194126"/>
            <a:ext cx="3424656" cy="1998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61DB52-CF9D-08B6-83FE-0931F829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722"/>
          </a:xfrm>
        </p:spPr>
        <p:txBody>
          <a:bodyPr/>
          <a:lstStyle/>
          <a:p>
            <a:r>
              <a:rPr lang="en-US" altLang="ko-KR" dirty="0"/>
              <a:t>Spacing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gap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1129" y="1969480"/>
            <a:ext cx="10749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  &lt;div class="grid-container row-gap-3"&gt;</a:t>
            </a:r>
          </a:p>
          <a:p>
            <a:r>
              <a:rPr lang="en-US" altLang="ko-KR" dirty="0"/>
              <a:t>        &lt;div class="item p-2 g-col-6"&gt;Grid item 1&lt;/div&gt;</a:t>
            </a:r>
          </a:p>
          <a:p>
            <a:r>
              <a:rPr lang="en-US" altLang="ko-KR" dirty="0"/>
              <a:t>        &lt;div class="item p-2 g-col-6"&gt;Grid item 2&lt;/div&gt;</a:t>
            </a:r>
          </a:p>
          <a:p>
            <a:r>
              <a:rPr lang="en-US" altLang="ko-KR" dirty="0"/>
              <a:t>        &lt;div class="item p-2 g-col-6"&gt;Grid item 3&lt;/div&gt;</a:t>
            </a:r>
          </a:p>
          <a:p>
            <a:r>
              <a:rPr lang="en-US" altLang="ko-KR" dirty="0"/>
              <a:t>        &lt;div class="item p-2 g-col-6"&gt;Grid item 4&lt;/div&gt;</a:t>
            </a:r>
          </a:p>
          <a:p>
            <a:r>
              <a:rPr lang="en-US" altLang="ko-KR" dirty="0"/>
              <a:t>    &lt;/div&gt;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3897229" y="4322102"/>
            <a:ext cx="1555920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>
            <a:off x="5453149" y="4505496"/>
            <a:ext cx="3732415" cy="1047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3451139" y="3979387"/>
            <a:ext cx="2750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grid</a:t>
            </a:r>
            <a:r>
              <a:rPr lang="ko-KR" altLang="en-US" sz="1400" dirty="0">
                <a:solidFill>
                  <a:srgbClr val="FF0000"/>
                </a:solidFill>
              </a:rPr>
              <a:t>사이의 </a:t>
            </a:r>
            <a:r>
              <a:rPr lang="en-US" altLang="ko-KR" sz="1400" dirty="0">
                <a:solidFill>
                  <a:srgbClr val="FF0000"/>
                </a:solidFill>
              </a:rPr>
              <a:t>column </a:t>
            </a:r>
            <a:r>
              <a:rPr lang="ko-KR" altLang="en-US" sz="1400" dirty="0">
                <a:solidFill>
                  <a:srgbClr val="FF0000"/>
                </a:solidFill>
              </a:rPr>
              <a:t>여백 지정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1129" y="4287164"/>
            <a:ext cx="10749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   &lt;div class="grid-container column-gap-3"&gt;</a:t>
            </a:r>
          </a:p>
          <a:p>
            <a:r>
              <a:rPr lang="en-US" altLang="ko-KR" dirty="0"/>
              <a:t>        &lt;div class="item p-2 g-col-6"&gt;Grid item 1&lt;/div&gt;</a:t>
            </a:r>
          </a:p>
          <a:p>
            <a:r>
              <a:rPr lang="en-US" altLang="ko-KR" dirty="0"/>
              <a:t>        &lt;div class="item p-2 g-col-6"&gt;Grid item 2&lt;/div&gt;</a:t>
            </a:r>
          </a:p>
          <a:p>
            <a:r>
              <a:rPr lang="en-US" altLang="ko-KR" dirty="0"/>
              <a:t>        &lt;div class="item p-2 g-col-6"&gt;Grid item 3&lt;/div&gt;</a:t>
            </a:r>
          </a:p>
          <a:p>
            <a:r>
              <a:rPr lang="en-US" altLang="ko-KR" dirty="0"/>
              <a:t>        &lt;div class="item p-2 g-col-6"&gt;Grid item 4&lt;/div&gt;</a:t>
            </a:r>
          </a:p>
          <a:p>
            <a:r>
              <a:rPr lang="en-US" altLang="ko-KR" dirty="0"/>
              <a:t>    &lt;/div&gt;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10" y="1876158"/>
            <a:ext cx="3424657" cy="19988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3833497" y="2005620"/>
            <a:ext cx="1555920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AA28207-3886-A6B2-0677-987CF09EF994}"/>
              </a:ext>
            </a:extLst>
          </p:cNvPr>
          <p:cNvCxnSpPr>
            <a:cxnSpLocks/>
          </p:cNvCxnSpPr>
          <p:nvPr/>
        </p:nvCxnSpPr>
        <p:spPr>
          <a:xfrm>
            <a:off x="5389417" y="2189014"/>
            <a:ext cx="3704707" cy="1084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9BCBE6-BB17-19F7-89C7-FDA3B5DA9AAB}"/>
              </a:ext>
            </a:extLst>
          </p:cNvPr>
          <p:cNvSpPr txBox="1"/>
          <p:nvPr/>
        </p:nvSpPr>
        <p:spPr>
          <a:xfrm>
            <a:off x="3462225" y="1662905"/>
            <a:ext cx="229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grid</a:t>
            </a:r>
            <a:r>
              <a:rPr lang="ko-KR" altLang="en-US" sz="1400" dirty="0">
                <a:solidFill>
                  <a:srgbClr val="FF0000"/>
                </a:solidFill>
              </a:rPr>
              <a:t>사이의 </a:t>
            </a:r>
            <a:r>
              <a:rPr lang="en-US" altLang="ko-KR" sz="1400" dirty="0">
                <a:solidFill>
                  <a:srgbClr val="FF0000"/>
                </a:solidFill>
              </a:rPr>
              <a:t>row </a:t>
            </a:r>
            <a:r>
              <a:rPr lang="ko-KR" altLang="en-US" sz="1400" dirty="0">
                <a:solidFill>
                  <a:srgbClr val="FF0000"/>
                </a:solidFill>
              </a:rPr>
              <a:t>여백 지정</a:t>
            </a:r>
          </a:p>
        </p:txBody>
      </p:sp>
    </p:spTree>
    <p:extLst>
      <p:ext uri="{BB962C8B-B14F-4D97-AF65-F5344CB8AC3E}">
        <p14:creationId xmlns:p14="http://schemas.microsoft.com/office/powerpoint/2010/main" val="2324112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Display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1372110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en-US" altLang="ko-KR" dirty="0"/>
              <a:t>Display </a:t>
            </a:r>
            <a:r>
              <a:rPr lang="ko-KR" altLang="en-US" dirty="0"/>
              <a:t>속성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369CB-51CE-632D-B068-29C79759F3B3}"/>
              </a:ext>
            </a:extLst>
          </p:cNvPr>
          <p:cNvSpPr txBox="1">
            <a:spLocks/>
          </p:cNvSpPr>
          <p:nvPr/>
        </p:nvSpPr>
        <p:spPr>
          <a:xfrm>
            <a:off x="838200" y="1322825"/>
            <a:ext cx="10539048" cy="490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Format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en-US" altLang="ko-KR" dirty="0" err="1">
                <a:latin typeface="Arial Unicode MS" panose="020B0604020202020204" pitchFamily="50" charset="-127"/>
                <a:ea typeface="var(--bs-font-monospace)"/>
              </a:rPr>
              <a:t>xs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의 경우 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d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-{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value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}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none,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sm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, 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md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, 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lg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, 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그리고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 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xl</a:t>
            </a:r>
            <a:r>
              <a:rPr lang="ko-KR" altLang="en-US" dirty="0" err="1">
                <a:latin typeface="Arial Unicode MS" panose="020B0604020202020204" pitchFamily="50" charset="-127"/>
                <a:ea typeface="var(--bs-font-monospace)"/>
              </a:rPr>
              <a:t>의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 경우 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d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-{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breakpoint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}-{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value</a:t>
            </a:r>
            <a:r>
              <a:rPr lang="ko-KR" altLang="ko-KR" dirty="0">
                <a:latin typeface="Arial Unicode MS" panose="020B0604020202020204" pitchFamily="50" charset="-127"/>
                <a:ea typeface="var(--bs-font-monospace)"/>
              </a:rPr>
              <a:t>} </a:t>
            </a:r>
            <a:r>
              <a:rPr lang="ko-KR" altLang="en-US" dirty="0">
                <a:latin typeface="Arial Unicode MS" panose="020B0604020202020204" pitchFamily="50" charset="-127"/>
                <a:ea typeface="var(--bs-font-monospace)"/>
              </a:rPr>
              <a:t>사용</a:t>
            </a:r>
            <a:endParaRPr lang="en-US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value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inline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inline-block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block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table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table-cell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table-row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flex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Arial Unicode MS" panose="020B0604020202020204" pitchFamily="50" charset="-127"/>
                <a:ea typeface="var(--bs-font-monospace)"/>
              </a:rPr>
              <a:t>  - </a:t>
            </a:r>
            <a:r>
              <a:rPr lang="ko-KR" altLang="ko-KR" dirty="0" err="1">
                <a:latin typeface="Arial Unicode MS" panose="020B0604020202020204" pitchFamily="50" charset="-127"/>
                <a:ea typeface="var(--bs-font-monospace)"/>
              </a:rPr>
              <a:t>inline-fle</a:t>
            </a:r>
            <a:endParaRPr lang="ko-KR" altLang="ko-KR" dirty="0">
              <a:latin typeface="Arial Unicode MS" panose="020B0604020202020204" pitchFamily="50" charset="-127"/>
              <a:ea typeface="var(--bs-font-monospace)"/>
            </a:endParaRPr>
          </a:p>
          <a:p>
            <a:pPr>
              <a:lnSpc>
                <a:spcPct val="150000"/>
              </a:lnSpc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breakpoint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보다 크면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display : value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bs-font-monospace)"/>
              </a:rPr>
              <a:t>적용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  <a:ea typeface="var(--bs-font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2622275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en-US" altLang="ko-KR" dirty="0"/>
              <a:t>d-inline</a:t>
            </a:r>
            <a:r>
              <a:rPr lang="ko-KR" altLang="en-US" dirty="0"/>
              <a:t>과 </a:t>
            </a:r>
            <a:r>
              <a:rPr lang="en-US" altLang="ko-KR" dirty="0"/>
              <a:t>d-block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21332" y="1118131"/>
            <a:ext cx="11196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  &lt;head&gt;</a:t>
            </a:r>
          </a:p>
          <a:p>
            <a:r>
              <a:rPr lang="en-US" altLang="ko-KR" dirty="0"/>
              <a:t>    &lt;meta charset="utf-8"&gt;</a:t>
            </a:r>
          </a:p>
          <a:p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&lt;meta name="viewport" content="width=device-width, initial-scale=1"&gt;</a:t>
            </a:r>
          </a:p>
          <a:p>
            <a:r>
              <a:rPr lang="en-US" altLang="ko-KR" dirty="0"/>
              <a:t>    &lt;title&gt;Display&lt;/title&gt;</a:t>
            </a:r>
          </a:p>
          <a:p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r>
              <a:rPr lang="en-US" altLang="ko-KR" dirty="0"/>
              <a:t>    &lt;script </a:t>
            </a:r>
            <a:r>
              <a:rPr lang="en-US" altLang="ko-KR" dirty="0" err="1"/>
              <a:t>src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/bootstrap.bundle.min.js"&gt;&lt;/script&gt;</a:t>
            </a:r>
          </a:p>
          <a:p>
            <a:r>
              <a:rPr lang="en-US" altLang="ko-KR" dirty="0"/>
              <a:t>  &lt;/head&gt;</a:t>
            </a:r>
          </a:p>
          <a:p>
            <a:r>
              <a:rPr lang="en-US" altLang="ko-KR" dirty="0"/>
              <a:t>  &lt;body&gt;</a:t>
            </a:r>
          </a:p>
          <a:p>
            <a:r>
              <a:rPr lang="en-US" altLang="ko-KR" dirty="0"/>
              <a:t>    &lt;div class="container m-5"&gt;</a:t>
            </a:r>
          </a:p>
          <a:p>
            <a:r>
              <a:rPr lang="en-US" altLang="ko-KR" dirty="0"/>
              <a:t>      &lt;div class="d-inline p-2 </a:t>
            </a:r>
            <a:r>
              <a:rPr lang="en-US" altLang="ko-KR" dirty="0" err="1"/>
              <a:t>bg</a:t>
            </a:r>
            <a:r>
              <a:rPr lang="en-US" altLang="ko-KR" dirty="0"/>
              <a:t>-primary text-white"&gt;d-inline&lt;/div&gt;</a:t>
            </a:r>
          </a:p>
          <a:p>
            <a:r>
              <a:rPr lang="en-US" altLang="ko-KR" dirty="0"/>
              <a:t>      &lt;div class="d-inline p-2 </a:t>
            </a:r>
            <a:r>
              <a:rPr lang="en-US" altLang="ko-KR" dirty="0" err="1"/>
              <a:t>bg</a:t>
            </a:r>
            <a:r>
              <a:rPr lang="en-US" altLang="ko-KR" dirty="0"/>
              <a:t>-warning text-black"&gt;d-inline&lt;/div&gt; &lt;</a:t>
            </a:r>
            <a:r>
              <a:rPr lang="en-US" altLang="ko-KR" dirty="0" err="1"/>
              <a:t>br</a:t>
            </a:r>
            <a:r>
              <a:rPr lang="en-US" altLang="ko-KR" dirty="0"/>
              <a:t>&gt;&lt;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&lt;span class="d-block p-2 </a:t>
            </a:r>
            <a:r>
              <a:rPr lang="en-US" altLang="ko-KR" dirty="0" err="1"/>
              <a:t>bg</a:t>
            </a:r>
            <a:r>
              <a:rPr lang="en-US" altLang="ko-KR" dirty="0"/>
              <a:t>-primary text-white"&gt;d-block&lt;/span&gt;</a:t>
            </a:r>
          </a:p>
          <a:p>
            <a:r>
              <a:rPr lang="en-US" altLang="ko-KR" dirty="0"/>
              <a:t>      &lt;span class="d-block p-2 </a:t>
            </a:r>
            <a:r>
              <a:rPr lang="en-US" altLang="ko-KR" dirty="0" err="1"/>
              <a:t>bg</a:t>
            </a:r>
            <a:r>
              <a:rPr lang="en-US" altLang="ko-KR" dirty="0"/>
              <a:t>-warning text-black"&gt;d-block&lt;/span&gt;</a:t>
            </a:r>
          </a:p>
          <a:p>
            <a:r>
              <a:rPr lang="en-US" altLang="ko-KR" dirty="0"/>
              <a:t>    &lt;/div&gt;</a:t>
            </a:r>
          </a:p>
          <a:p>
            <a:r>
              <a:rPr lang="en-US" altLang="ko-KR" dirty="0"/>
              <a:t>  &lt;/body&gt;</a:t>
            </a:r>
          </a:p>
          <a:p>
            <a:r>
              <a:rPr lang="en-US" altLang="ko-KR" dirty="0"/>
              <a:t>&lt;/html&gt;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19" y="196307"/>
            <a:ext cx="4009678" cy="21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73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en-US" altLang="ko-KR" dirty="0"/>
              <a:t>Display </a:t>
            </a:r>
            <a:r>
              <a:rPr lang="ko-KR" altLang="en-US" dirty="0"/>
              <a:t>속성 예제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21332" y="1118131"/>
            <a:ext cx="11196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en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  &lt;head&gt;</a:t>
            </a:r>
          </a:p>
          <a:p>
            <a:r>
              <a:rPr lang="en-US" altLang="ko-KR" dirty="0"/>
              <a:t>    &lt;meta charset="utf-8"&gt;</a:t>
            </a:r>
          </a:p>
          <a:p>
            <a:r>
              <a:rPr lang="en-US" altLang="ko-KR" dirty="0"/>
              <a:t>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&lt;meta name="viewport" content="width=device-width, initial-scale=1"&gt;</a:t>
            </a:r>
          </a:p>
          <a:p>
            <a:r>
              <a:rPr lang="en-US" altLang="ko-KR" dirty="0"/>
              <a:t>    &lt;title&gt;Display&lt;/title&gt;</a:t>
            </a:r>
          </a:p>
          <a:p>
            <a:r>
              <a:rPr lang="en-US" altLang="ko-KR" dirty="0"/>
              <a:t>    &lt;link </a:t>
            </a:r>
            <a:r>
              <a:rPr lang="en-US" altLang="ko-KR" dirty="0" err="1"/>
              <a:t>href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/bootstrap.min.css" </a:t>
            </a:r>
            <a:r>
              <a:rPr lang="en-US" altLang="ko-KR" dirty="0" err="1"/>
              <a:t>rel</a:t>
            </a:r>
            <a:r>
              <a:rPr lang="en-US" altLang="ko-KR" dirty="0"/>
              <a:t>="stylesheet"&gt;</a:t>
            </a:r>
          </a:p>
          <a:p>
            <a:r>
              <a:rPr lang="en-US" altLang="ko-KR" dirty="0"/>
              <a:t>    &lt;script </a:t>
            </a:r>
            <a:r>
              <a:rPr lang="en-US" altLang="ko-KR" dirty="0" err="1"/>
              <a:t>src</a:t>
            </a:r>
            <a:r>
              <a:rPr lang="en-US" altLang="ko-KR" dirty="0"/>
              <a:t>="https://cdn.jsdelivr.net/</a:t>
            </a:r>
            <a:r>
              <a:rPr lang="en-US" altLang="ko-KR" dirty="0" err="1"/>
              <a:t>npm</a:t>
            </a:r>
            <a:r>
              <a:rPr lang="en-US" altLang="ko-KR" dirty="0"/>
              <a:t>/bootstrap@5.3.1/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/bootstrap.bundle.min.js"&gt;&lt;/script&gt;</a:t>
            </a:r>
          </a:p>
          <a:p>
            <a:r>
              <a:rPr lang="en-US" altLang="ko-KR" dirty="0"/>
              <a:t>  &lt;/head&gt;</a:t>
            </a:r>
          </a:p>
          <a:p>
            <a:r>
              <a:rPr lang="en-US" altLang="ko-KR" dirty="0"/>
              <a:t>  &lt;body&gt;</a:t>
            </a:r>
          </a:p>
          <a:p>
            <a:r>
              <a:rPr lang="en-US" altLang="ko-KR" dirty="0"/>
              <a:t>    &lt;div class="container m-5"&gt;</a:t>
            </a:r>
          </a:p>
          <a:p>
            <a:r>
              <a:rPr lang="en-US" altLang="ko-KR" dirty="0"/>
              <a:t>      &lt;span class="d-grid p-2 m-3 </a:t>
            </a:r>
            <a:r>
              <a:rPr lang="en-US" altLang="ko-KR" dirty="0" err="1"/>
              <a:t>bg</a:t>
            </a:r>
            <a:r>
              <a:rPr lang="en-US" altLang="ko-KR" dirty="0"/>
              <a:t>-primary text-white"&gt;d-grid&lt;/span&gt;</a:t>
            </a:r>
          </a:p>
          <a:p>
            <a:r>
              <a:rPr lang="en-US" altLang="ko-KR" dirty="0"/>
              <a:t>      &lt;span class="d-xl-block p-2 m-3 </a:t>
            </a:r>
            <a:r>
              <a:rPr lang="en-US" altLang="ko-KR" dirty="0" err="1"/>
              <a:t>bg</a:t>
            </a:r>
            <a:r>
              <a:rPr lang="en-US" altLang="ko-KR" dirty="0"/>
              <a:t>-warning text-black"&gt;d-md-block&lt;/span&gt; </a:t>
            </a:r>
          </a:p>
          <a:p>
            <a:r>
              <a:rPr lang="en-US" altLang="ko-KR" dirty="0"/>
              <a:t>      &lt;span class="d-</a:t>
            </a:r>
            <a:r>
              <a:rPr lang="en-US" altLang="ko-KR" dirty="0" err="1"/>
              <a:t>sm</a:t>
            </a:r>
            <a:r>
              <a:rPr lang="en-US" altLang="ko-KR" dirty="0"/>
              <a:t>-grid p-2 m-3 </a:t>
            </a:r>
            <a:r>
              <a:rPr lang="en-US" altLang="ko-KR" dirty="0" err="1"/>
              <a:t>bg</a:t>
            </a:r>
            <a:r>
              <a:rPr lang="en-US" altLang="ko-KR" dirty="0"/>
              <a:t>-primary text-white"&gt;d-</a:t>
            </a:r>
            <a:r>
              <a:rPr lang="en-US" altLang="ko-KR" dirty="0" err="1"/>
              <a:t>sm</a:t>
            </a:r>
            <a:r>
              <a:rPr lang="en-US" altLang="ko-KR" dirty="0"/>
              <a:t>-grid&lt;/span&gt;</a:t>
            </a:r>
          </a:p>
          <a:p>
            <a:r>
              <a:rPr lang="en-US" altLang="ko-KR" dirty="0"/>
              <a:t>      &lt;span class="d-md-grid p-2 m-3 </a:t>
            </a:r>
            <a:r>
              <a:rPr lang="en-US" altLang="ko-KR" dirty="0" err="1"/>
              <a:t>bg</a:t>
            </a:r>
            <a:r>
              <a:rPr lang="en-US" altLang="ko-KR" dirty="0"/>
              <a:t>-warning text-black"&gt;d-md-grid&lt;/span&gt;</a:t>
            </a:r>
          </a:p>
          <a:p>
            <a:r>
              <a:rPr lang="en-US" altLang="ko-KR" dirty="0"/>
              <a:t>    &lt;/div&gt;</a:t>
            </a:r>
          </a:p>
          <a:p>
            <a:r>
              <a:rPr lang="en-US" altLang="ko-KR" dirty="0"/>
              <a:t>  &lt;/body&gt;</a:t>
            </a:r>
          </a:p>
          <a:p>
            <a:r>
              <a:rPr lang="en-US" altLang="ko-KR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8819224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339"/>
          </a:xfrm>
        </p:spPr>
        <p:txBody>
          <a:bodyPr/>
          <a:lstStyle/>
          <a:p>
            <a:r>
              <a:rPr lang="en-US" altLang="ko-KR" dirty="0"/>
              <a:t>Display </a:t>
            </a:r>
            <a:r>
              <a:rPr lang="ko-KR" altLang="en-US" dirty="0"/>
              <a:t>속성 예제 실행 결과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534" y="4253717"/>
            <a:ext cx="4310310" cy="23390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831" y="1303112"/>
            <a:ext cx="7349986" cy="2707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52" y="4197630"/>
            <a:ext cx="3770945" cy="23801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2" y="1303112"/>
            <a:ext cx="3371505" cy="2631575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2128058" y="3974447"/>
            <a:ext cx="182880" cy="17360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46074" y="5387689"/>
            <a:ext cx="174568" cy="19015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853689" y="4036310"/>
            <a:ext cx="193031" cy="192468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932155-D4EC-27F2-FF8C-FE27A7D28264}"/>
              </a:ext>
            </a:extLst>
          </p:cNvPr>
          <p:cNvSpPr/>
          <p:nvPr/>
        </p:nvSpPr>
        <p:spPr>
          <a:xfrm>
            <a:off x="756457" y="2387874"/>
            <a:ext cx="3075710" cy="28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979253" y="1866124"/>
            <a:ext cx="223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항상 전체 너비를 차지함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558DB0-450B-7879-9B9A-A5E41AD22646}"/>
              </a:ext>
            </a:extLst>
          </p:cNvPr>
          <p:cNvCxnSpPr>
            <a:cxnSpLocks/>
          </p:cNvCxnSpPr>
          <p:nvPr/>
        </p:nvCxnSpPr>
        <p:spPr>
          <a:xfrm>
            <a:off x="2128058" y="2160226"/>
            <a:ext cx="41333" cy="328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7EAB90-0F6D-D54F-46A4-8094ECF804C7}"/>
              </a:ext>
            </a:extLst>
          </p:cNvPr>
          <p:cNvSpPr txBox="1"/>
          <p:nvPr/>
        </p:nvSpPr>
        <p:spPr>
          <a:xfrm>
            <a:off x="10134020" y="4864170"/>
            <a:ext cx="1927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화면의 너비에 따라 지정된 </a:t>
            </a:r>
            <a:r>
              <a:rPr lang="en-US" altLang="ko-KR" sz="1400" dirty="0">
                <a:solidFill>
                  <a:srgbClr val="FF0000"/>
                </a:solidFill>
              </a:rPr>
              <a:t>display </a:t>
            </a:r>
            <a:r>
              <a:rPr lang="ko-KR" altLang="en-US" sz="1400" dirty="0" err="1">
                <a:solidFill>
                  <a:srgbClr val="FF0000"/>
                </a:solidFill>
              </a:rPr>
              <a:t>속성대로</a:t>
            </a:r>
            <a:r>
              <a:rPr lang="ko-KR" altLang="en-US" sz="1400" dirty="0">
                <a:solidFill>
                  <a:srgbClr val="FF0000"/>
                </a:solidFill>
              </a:rPr>
              <a:t> 표시됨</a:t>
            </a:r>
          </a:p>
        </p:txBody>
      </p:sp>
    </p:spTree>
    <p:extLst>
      <p:ext uri="{BB962C8B-B14F-4D97-AF65-F5344CB8AC3E}">
        <p14:creationId xmlns:p14="http://schemas.microsoft.com/office/powerpoint/2010/main" val="1018875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Flex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Bootstrap v5.3.1 </a:t>
            </a:r>
            <a:r>
              <a:rPr lang="ko-KR" altLang="en-US" dirty="0"/>
              <a:t>중심으로</a:t>
            </a:r>
          </a:p>
        </p:txBody>
      </p:sp>
    </p:spTree>
    <p:extLst>
      <p:ext uri="{BB962C8B-B14F-4D97-AF65-F5344CB8AC3E}">
        <p14:creationId xmlns:p14="http://schemas.microsoft.com/office/powerpoint/2010/main" val="250066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중단점</a:t>
            </a:r>
            <a:r>
              <a:rPr lang="en-US" altLang="ko-KR" dirty="0"/>
              <a:t>(Breakpoints)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035032"/>
              </p:ext>
            </p:extLst>
          </p:nvPr>
        </p:nvGraphicFramePr>
        <p:xfrm>
          <a:off x="838200" y="3552407"/>
          <a:ext cx="10515600" cy="25603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1896280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632118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053919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Breakpoint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Class infix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Dimensions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01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Extra small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/>
                        </a:rPr>
                        <a:t>None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&lt;576px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9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3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sm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≥576px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714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3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3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33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≥768px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882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lg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≥992px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3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A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414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Extra large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xl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3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A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D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≥1200px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A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A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A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02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Extra extra large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D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9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xxl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3D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3D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3D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≥1400px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0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055816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838200" y="1620982"/>
            <a:ext cx="10515600" cy="1720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Bootstrap</a:t>
            </a:r>
            <a:r>
              <a:rPr lang="ko-KR" altLang="en-US" dirty="0"/>
              <a:t>의 </a:t>
            </a:r>
            <a:r>
              <a:rPr lang="ko-KR" altLang="en-US" dirty="0" err="1"/>
              <a:t>반응형</a:t>
            </a:r>
            <a:r>
              <a:rPr lang="ko-KR" altLang="en-US" dirty="0"/>
              <a:t> 레이아웃이 </a:t>
            </a:r>
            <a:r>
              <a:rPr lang="ko-KR" altLang="en-US" dirty="0" err="1"/>
              <a:t>뷰포트</a:t>
            </a:r>
            <a:r>
              <a:rPr lang="ko-KR" altLang="en-US" dirty="0"/>
              <a:t> 크기 또는 기기에서 어떻게 작동 할지 결정하는 사용자가 정의 가능한 넓이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사용자가</a:t>
            </a:r>
            <a:r>
              <a:rPr lang="en-US" altLang="ko-KR" dirty="0"/>
              <a:t> </a:t>
            </a:r>
            <a:r>
              <a:rPr lang="ko-KR" altLang="en-US" dirty="0"/>
              <a:t>직접 지정 가능</a:t>
            </a:r>
          </a:p>
        </p:txBody>
      </p:sp>
    </p:spTree>
    <p:extLst>
      <p:ext uri="{BB962C8B-B14F-4D97-AF65-F5344CB8AC3E}">
        <p14:creationId xmlns:p14="http://schemas.microsoft.com/office/powerpoint/2010/main" val="1286150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482868"/>
            <a:ext cx="10433539" cy="2199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반응형</a:t>
            </a:r>
            <a:r>
              <a:rPr lang="ko-KR" altLang="en-US" dirty="0"/>
              <a:t> </a:t>
            </a:r>
            <a:r>
              <a:rPr lang="en-US" altLang="ko-KR" dirty="0"/>
              <a:t>flexbox </a:t>
            </a:r>
            <a:r>
              <a:rPr lang="ko-KR" altLang="en-US" dirty="0"/>
              <a:t>유틸리티 세트를 사용해 그리드 열</a:t>
            </a:r>
            <a:r>
              <a:rPr lang="en-US" altLang="ko-KR" dirty="0"/>
              <a:t>, </a:t>
            </a:r>
            <a:r>
              <a:rPr lang="ko-KR" altLang="en-US" dirty="0"/>
              <a:t>네비게이션 바</a:t>
            </a:r>
            <a:r>
              <a:rPr lang="en-US" altLang="ko-KR" dirty="0"/>
              <a:t>, </a:t>
            </a:r>
            <a:r>
              <a:rPr lang="ko-KR" altLang="en-US" dirty="0"/>
              <a:t>컴포넌트</a:t>
            </a:r>
            <a:r>
              <a:rPr lang="en-US" altLang="ko-KR" dirty="0"/>
              <a:t>, </a:t>
            </a:r>
            <a:r>
              <a:rPr lang="ko-KR" altLang="en-US" dirty="0"/>
              <a:t>레이아웃의 정렬 및 크기 조정을 신속하게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float</a:t>
            </a:r>
            <a:r>
              <a:rPr lang="ko-KR" altLang="en-US" dirty="0"/>
              <a:t>나 </a:t>
            </a:r>
            <a:r>
              <a:rPr lang="en-US" altLang="ko-KR" dirty="0"/>
              <a:t>positioning</a:t>
            </a:r>
            <a:r>
              <a:rPr lang="ko-KR" altLang="en-US" dirty="0"/>
              <a:t>을 사용하지 않고도 유연한 </a:t>
            </a:r>
            <a:r>
              <a:rPr lang="ko-KR" altLang="en-US" dirty="0" err="1"/>
              <a:t>반응형</a:t>
            </a:r>
            <a:r>
              <a:rPr lang="ko-KR" altLang="en-US" dirty="0"/>
              <a:t> 레이아웃 구조를 쉽게 디자인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2592186" y="3682539"/>
            <a:ext cx="3018906" cy="272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d-inline-flex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d-sm-flex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d-sm-inline-flex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d-md-flex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d-md-inline-flex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6266410" y="3682539"/>
            <a:ext cx="3018906" cy="272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d-lg-flex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d-lg-inline-flex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d-xl-flex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d-xl-inline-flex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d-xxl-flex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 pitchFamily="50" charset="-127"/>
                <a:ea typeface="var(--bs-font-monospace)"/>
              </a:rPr>
              <a:t>d-xxl-inline-flex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6851" y="843240"/>
            <a:ext cx="546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4 layout mode : Block, Inline, Table, Positioned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808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기초 예제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21332" y="901998"/>
            <a:ext cx="1119623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&lt;!</a:t>
            </a:r>
            <a:r>
              <a:rPr lang="en-US" altLang="ko-KR" sz="1600" dirty="0" err="1"/>
              <a:t>doctype</a:t>
            </a:r>
            <a:r>
              <a:rPr lang="en-US" altLang="ko-KR" sz="1600" dirty="0"/>
              <a:t> html&gt;</a:t>
            </a:r>
          </a:p>
          <a:p>
            <a:r>
              <a:rPr lang="en-US" altLang="ko-KR" sz="1600" dirty="0"/>
              <a:t>&lt;html </a:t>
            </a:r>
            <a:r>
              <a:rPr lang="en-US" altLang="ko-KR" sz="1600" dirty="0" err="1"/>
              <a:t>lang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"&gt;</a:t>
            </a:r>
          </a:p>
          <a:p>
            <a:r>
              <a:rPr lang="en-US" altLang="ko-KR" sz="1600" dirty="0"/>
              <a:t>  &lt;head&gt;</a:t>
            </a:r>
          </a:p>
          <a:p>
            <a:r>
              <a:rPr lang="en-US" altLang="ko-KR" sz="1600" dirty="0"/>
              <a:t>    &lt;meta charset="utf-8"&gt;</a:t>
            </a:r>
          </a:p>
          <a:p>
            <a:r>
              <a:rPr lang="en-US" altLang="ko-KR" sz="1600" dirty="0"/>
              <a:t>    &lt;meta http-</a:t>
            </a:r>
            <a:r>
              <a:rPr lang="en-US" altLang="ko-KR" sz="1600" dirty="0" err="1"/>
              <a:t>equiv</a:t>
            </a:r>
            <a:r>
              <a:rPr lang="en-US" altLang="ko-KR" sz="1600" dirty="0"/>
              <a:t>="X-UA-Compatible" content="IE=edge"&gt;</a:t>
            </a:r>
          </a:p>
          <a:p>
            <a:r>
              <a:rPr lang="en-US" altLang="ko-KR" sz="1600" dirty="0"/>
              <a:t>    &lt;meta name="viewport" content="width=device-width, initial-scale=1"&gt;</a:t>
            </a:r>
          </a:p>
          <a:p>
            <a:r>
              <a:rPr lang="en-US" altLang="ko-KR" sz="1600" dirty="0"/>
              <a:t>    &lt;title&gt;Flex&lt;/title&gt;</a:t>
            </a:r>
          </a:p>
          <a:p>
            <a:r>
              <a:rPr lang="en-US" altLang="ko-KR" sz="1600" dirty="0"/>
              <a:t>    &lt;link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="https://cdn.jsdelivr.net/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/bootstrap@5.3.1/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/bootstrap.min.css" </a:t>
            </a:r>
            <a:r>
              <a:rPr lang="en-US" altLang="ko-KR" sz="1600" dirty="0" err="1"/>
              <a:t>rel</a:t>
            </a:r>
            <a:r>
              <a:rPr lang="en-US" altLang="ko-KR" sz="1600" dirty="0"/>
              <a:t>="stylesheet"&gt;</a:t>
            </a:r>
          </a:p>
          <a:p>
            <a:r>
              <a:rPr lang="en-US" altLang="ko-KR" sz="1600" dirty="0"/>
              <a:t>    &lt;script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="https://cdn.jsdelivr.net/</a:t>
            </a:r>
            <a:r>
              <a:rPr lang="en-US" altLang="ko-KR" sz="1600" dirty="0" err="1"/>
              <a:t>npm</a:t>
            </a:r>
            <a:r>
              <a:rPr lang="en-US" altLang="ko-KR" sz="1600" dirty="0"/>
              <a:t>/bootstrap@5.3.1/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/bootstrap.bundle.min.js"&gt;&lt;/script&gt;</a:t>
            </a:r>
          </a:p>
          <a:p>
            <a:r>
              <a:rPr lang="en-US" altLang="ko-KR" sz="1600" dirty="0"/>
              <a:t>    &lt;style&gt;</a:t>
            </a:r>
          </a:p>
          <a:p>
            <a:r>
              <a:rPr lang="en-US" altLang="ko-KR" sz="1600" dirty="0"/>
              <a:t>      .p-2 {border:1px dotted blue; background-color: aqua;}</a:t>
            </a:r>
          </a:p>
          <a:p>
            <a:r>
              <a:rPr lang="en-US" altLang="ko-KR" sz="1600" dirty="0"/>
              <a:t>    &lt;/style&gt;</a:t>
            </a:r>
          </a:p>
          <a:p>
            <a:r>
              <a:rPr lang="en-US" altLang="ko-KR" sz="1600" dirty="0"/>
              <a:t>  &lt;/head&gt;</a:t>
            </a:r>
          </a:p>
          <a:p>
            <a:r>
              <a:rPr lang="en-US" altLang="ko-KR" sz="1600" dirty="0"/>
              <a:t>  &lt;body&gt;</a:t>
            </a:r>
          </a:p>
          <a:p>
            <a:r>
              <a:rPr lang="en-US" altLang="ko-KR" sz="1600" dirty="0"/>
              <a:t>    &lt;div style="border:1px solid red;" class="d-flex mb-3"&gt;</a:t>
            </a:r>
          </a:p>
          <a:p>
            <a:r>
              <a:rPr lang="en-US" altLang="ko-KR" sz="1600" dirty="0"/>
              <a:t>      &lt;div class="p-2"&gt;Item 1&lt;/div&gt;</a:t>
            </a:r>
          </a:p>
          <a:p>
            <a:r>
              <a:rPr lang="en-US" altLang="ko-KR" sz="1600" dirty="0"/>
              <a:t>      &lt;div class="p-2"&gt;Item 2&lt;/div&gt;</a:t>
            </a:r>
          </a:p>
          <a:p>
            <a:r>
              <a:rPr lang="en-US" altLang="ko-KR" sz="1600" dirty="0"/>
              <a:t>      &lt;div class="p-2"&gt;Item 3&lt;/div&gt;</a:t>
            </a:r>
          </a:p>
          <a:p>
            <a:r>
              <a:rPr lang="en-US" altLang="ko-KR" sz="1600" dirty="0"/>
              <a:t>      &lt;div class="p-2"&gt;Item 4&lt;/div&gt;</a:t>
            </a:r>
          </a:p>
          <a:p>
            <a:r>
              <a:rPr lang="en-US" altLang="ko-KR" sz="1600" dirty="0"/>
              <a:t>      &lt;div class="p-2"&gt;Item 5&lt;/div&gt;</a:t>
            </a:r>
          </a:p>
          <a:p>
            <a:r>
              <a:rPr lang="en-US" altLang="ko-KR" sz="1600" dirty="0"/>
              <a:t>      &lt;div class="p-2"&gt;Item 6&lt;/div&gt;</a:t>
            </a:r>
          </a:p>
          <a:p>
            <a:r>
              <a:rPr lang="en-US" altLang="ko-KR" sz="1600" dirty="0"/>
              <a:t>    &lt;/div&gt;</a:t>
            </a:r>
          </a:p>
          <a:p>
            <a:r>
              <a:rPr lang="en-US" altLang="ko-KR" sz="1600" dirty="0"/>
              <a:t>  &lt;/body&gt;</a:t>
            </a:r>
          </a:p>
          <a:p>
            <a:r>
              <a:rPr lang="en-US" altLang="ko-KR" sz="1600" dirty="0"/>
              <a:t>&lt;/html&gt;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63" y="3995152"/>
            <a:ext cx="5223834" cy="24082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406912B-5706-DCB9-85A5-1D822FDB0B92}"/>
              </a:ext>
            </a:extLst>
          </p:cNvPr>
          <p:cNvCxnSpPr>
            <a:cxnSpLocks/>
          </p:cNvCxnSpPr>
          <p:nvPr/>
        </p:nvCxnSpPr>
        <p:spPr>
          <a:xfrm flipH="1" flipV="1">
            <a:off x="9981698" y="5479051"/>
            <a:ext cx="126578" cy="5476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C9D9EB-8BAE-A035-1A57-75000883189C}"/>
              </a:ext>
            </a:extLst>
          </p:cNvPr>
          <p:cNvSpPr txBox="1"/>
          <p:nvPr/>
        </p:nvSpPr>
        <p:spPr>
          <a:xfrm>
            <a:off x="9139580" y="6026727"/>
            <a:ext cx="1766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flexbox </a:t>
            </a:r>
            <a:r>
              <a:rPr lang="ko-KR" altLang="en-US" sz="1400" dirty="0">
                <a:solidFill>
                  <a:srgbClr val="FF0000"/>
                </a:solidFill>
              </a:rPr>
              <a:t>컨테이너</a:t>
            </a:r>
          </a:p>
        </p:txBody>
      </p:sp>
    </p:spTree>
    <p:extLst>
      <p:ext uri="{BB962C8B-B14F-4D97-AF65-F5344CB8AC3E}">
        <p14:creationId xmlns:p14="http://schemas.microsoft.com/office/powerpoint/2010/main" val="2665334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기초 예제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779026" y="917912"/>
            <a:ext cx="1119623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&lt;!</a:t>
            </a:r>
            <a:r>
              <a:rPr lang="en-US" altLang="ko-KR" sz="2000" dirty="0" err="1"/>
              <a:t>doctype</a:t>
            </a:r>
            <a:r>
              <a:rPr lang="en-US" altLang="ko-KR" sz="2000" dirty="0"/>
              <a:t> html&gt;</a:t>
            </a:r>
          </a:p>
          <a:p>
            <a:r>
              <a:rPr lang="en-US" altLang="ko-KR" sz="2000" dirty="0"/>
              <a:t>&lt;html </a:t>
            </a:r>
            <a:r>
              <a:rPr lang="en-US" altLang="ko-KR" sz="2000" dirty="0" err="1"/>
              <a:t>lang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en</a:t>
            </a:r>
            <a:r>
              <a:rPr lang="en-US" altLang="ko-KR" sz="2000" dirty="0"/>
              <a:t>"&gt;</a:t>
            </a:r>
          </a:p>
          <a:p>
            <a:r>
              <a:rPr lang="en-US" altLang="ko-KR" sz="2000" dirty="0"/>
              <a:t>  &lt;head&gt;</a:t>
            </a:r>
          </a:p>
          <a:p>
            <a:r>
              <a:rPr lang="en-US" altLang="ko-KR" sz="2000" dirty="0"/>
              <a:t>    &lt;meta charset="utf-8"&gt;</a:t>
            </a:r>
          </a:p>
          <a:p>
            <a:r>
              <a:rPr lang="en-US" altLang="ko-KR" sz="2000" dirty="0"/>
              <a:t>    &lt;meta http-</a:t>
            </a:r>
            <a:r>
              <a:rPr lang="en-US" altLang="ko-KR" sz="2000" dirty="0" err="1"/>
              <a:t>equiv</a:t>
            </a:r>
            <a:r>
              <a:rPr lang="en-US" altLang="ko-KR" sz="2000" dirty="0"/>
              <a:t>="X-UA-Compatible" content="IE=edge"&gt;</a:t>
            </a:r>
          </a:p>
          <a:p>
            <a:r>
              <a:rPr lang="en-US" altLang="ko-KR" sz="2000" dirty="0"/>
              <a:t>    &lt;meta name="viewport" content="width=device-width, initial-scale=1"&gt;</a:t>
            </a:r>
          </a:p>
          <a:p>
            <a:r>
              <a:rPr lang="en-US" altLang="ko-KR" sz="2000" dirty="0"/>
              <a:t>    &lt;title&gt;Flex&lt;/title&gt;</a:t>
            </a:r>
          </a:p>
          <a:p>
            <a:r>
              <a:rPr lang="en-US" altLang="ko-KR" sz="2000" dirty="0"/>
              <a:t>    &lt;link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="https://cdn.jsdelivr.net/</a:t>
            </a:r>
            <a:r>
              <a:rPr lang="en-US" altLang="ko-KR" sz="2000" dirty="0" err="1"/>
              <a:t>npm</a:t>
            </a:r>
            <a:r>
              <a:rPr lang="en-US" altLang="ko-KR" sz="2000" dirty="0"/>
              <a:t>/bootstrap@5.3.1/</a:t>
            </a:r>
            <a:r>
              <a:rPr lang="en-US" altLang="ko-KR" sz="2000" dirty="0" err="1"/>
              <a:t>dist</a:t>
            </a:r>
            <a:r>
              <a:rPr lang="en-US" altLang="ko-KR" sz="2000" dirty="0"/>
              <a:t>/</a:t>
            </a:r>
            <a:r>
              <a:rPr lang="en-US" altLang="ko-KR" sz="2000" dirty="0" err="1"/>
              <a:t>css</a:t>
            </a:r>
            <a:r>
              <a:rPr lang="en-US" altLang="ko-KR" sz="2000" dirty="0"/>
              <a:t>/bootstrap.min.css" </a:t>
            </a:r>
            <a:r>
              <a:rPr lang="en-US" altLang="ko-KR" sz="2000" dirty="0" err="1"/>
              <a:t>rel</a:t>
            </a:r>
            <a:r>
              <a:rPr lang="en-US" altLang="ko-KR" sz="2000" dirty="0"/>
              <a:t>="stylesheet"&gt;</a:t>
            </a:r>
          </a:p>
          <a:p>
            <a:r>
              <a:rPr lang="en-US" altLang="ko-KR" sz="2000" dirty="0"/>
              <a:t>    &lt;script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="https://cdn.jsdelivr.net/</a:t>
            </a:r>
            <a:r>
              <a:rPr lang="en-US" altLang="ko-KR" sz="2000" dirty="0" err="1"/>
              <a:t>npm</a:t>
            </a:r>
            <a:r>
              <a:rPr lang="en-US" altLang="ko-KR" sz="2000" dirty="0"/>
              <a:t>/bootstrap@5.3.1/</a:t>
            </a:r>
            <a:r>
              <a:rPr lang="en-US" altLang="ko-KR" sz="2000" dirty="0" err="1"/>
              <a:t>dist</a:t>
            </a:r>
            <a:r>
              <a:rPr lang="en-US" altLang="ko-KR" sz="2000" dirty="0"/>
              <a:t>/</a:t>
            </a:r>
            <a:r>
              <a:rPr lang="en-US" altLang="ko-KR" sz="2000" dirty="0" err="1"/>
              <a:t>js</a:t>
            </a:r>
            <a:r>
              <a:rPr lang="en-US" altLang="ko-KR" sz="2000" dirty="0"/>
              <a:t>/bootstrap.bundle.min.js"&gt;&lt;/script&gt;</a:t>
            </a:r>
          </a:p>
          <a:p>
            <a:r>
              <a:rPr lang="en-US" altLang="ko-KR" sz="2000" dirty="0"/>
              <a:t>    &lt;style&gt;</a:t>
            </a:r>
          </a:p>
          <a:p>
            <a:r>
              <a:rPr lang="en-US" altLang="ko-KR" sz="2000" dirty="0"/>
              <a:t>      .flex-container {border:2px solid red;}</a:t>
            </a:r>
          </a:p>
          <a:p>
            <a:r>
              <a:rPr lang="en-US" altLang="ko-KR" sz="2000" dirty="0"/>
              <a:t>      .flex-container &gt; div {</a:t>
            </a:r>
          </a:p>
          <a:p>
            <a:r>
              <a:rPr lang="en-US" altLang="ko-KR" sz="2000" dirty="0"/>
              <a:t>        border:1px dotted blue; background-color: aqua; </a:t>
            </a:r>
          </a:p>
          <a:p>
            <a:r>
              <a:rPr lang="en-US" altLang="ko-KR" sz="2000" dirty="0"/>
              <a:t>        width:100px; height:100px; font-size: 30px; </a:t>
            </a:r>
          </a:p>
          <a:p>
            <a:r>
              <a:rPr lang="en-US" altLang="ko-KR" sz="2000" dirty="0"/>
              <a:t>        text-align: center; line-height: 75px; }</a:t>
            </a:r>
          </a:p>
          <a:p>
            <a:r>
              <a:rPr lang="en-US" altLang="ko-KR" sz="2000" dirty="0"/>
              <a:t>    &lt;/style&gt;</a:t>
            </a:r>
          </a:p>
          <a:p>
            <a:r>
              <a:rPr lang="en-US" altLang="ko-KR" sz="2000" dirty="0"/>
              <a:t>  &lt;/head&gt;</a:t>
            </a:r>
          </a:p>
        </p:txBody>
      </p:sp>
    </p:spTree>
    <p:extLst>
      <p:ext uri="{BB962C8B-B14F-4D97-AF65-F5344CB8AC3E}">
        <p14:creationId xmlns:p14="http://schemas.microsoft.com/office/powerpoint/2010/main" val="2175568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69" y="3013556"/>
            <a:ext cx="2411149" cy="372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852" y="3013555"/>
            <a:ext cx="2901064" cy="37223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기초 예제 </a:t>
            </a:r>
            <a:r>
              <a:rPr lang="en-US" altLang="ko-KR" dirty="0"/>
              <a:t>2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542514" y="915982"/>
            <a:ext cx="5405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  &lt;body&gt;</a:t>
            </a:r>
          </a:p>
          <a:p>
            <a:r>
              <a:rPr lang="en-US" altLang="ko-KR" dirty="0"/>
              <a:t>      &lt;div class="flex-container d-</a:t>
            </a:r>
            <a:r>
              <a:rPr lang="en-US" altLang="ko-KR" dirty="0" err="1"/>
              <a:t>sm</a:t>
            </a:r>
            <a:r>
              <a:rPr lang="en-US" altLang="ko-KR" dirty="0"/>
              <a:t>-flex mb-3"&gt;</a:t>
            </a:r>
          </a:p>
          <a:p>
            <a:r>
              <a:rPr lang="en-US" altLang="ko-KR" dirty="0"/>
              <a:t>        &lt;div class="p-2"&gt;1&lt;/div&gt;</a:t>
            </a:r>
          </a:p>
          <a:p>
            <a:r>
              <a:rPr lang="en-US" altLang="ko-KR" dirty="0"/>
              <a:t>        &lt;div class="p-2"&gt;2&lt;/div&gt;</a:t>
            </a:r>
          </a:p>
          <a:p>
            <a:r>
              <a:rPr lang="en-US" altLang="ko-KR" dirty="0"/>
              <a:t>        &lt;div class="p-2"&gt;3&lt;/div&gt;</a:t>
            </a:r>
          </a:p>
          <a:p>
            <a:r>
              <a:rPr lang="en-US" altLang="ko-KR" dirty="0"/>
              <a:t>      &lt;/div&gt;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9D9EB-8BAE-A035-1A57-75000883189C}"/>
              </a:ext>
            </a:extLst>
          </p:cNvPr>
          <p:cNvSpPr txBox="1"/>
          <p:nvPr/>
        </p:nvSpPr>
        <p:spPr>
          <a:xfrm>
            <a:off x="1609858" y="5811452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미만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399" y="3007379"/>
            <a:ext cx="3744559" cy="3730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6230628" y="915982"/>
            <a:ext cx="54056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      &lt;div class="flex-container d-md-flex mb-3"&gt;</a:t>
            </a:r>
          </a:p>
          <a:p>
            <a:r>
              <a:rPr lang="en-US" altLang="ko-KR" dirty="0"/>
              <a:t>        &lt;div class="p-2"&gt;4&lt;/div&gt;</a:t>
            </a:r>
          </a:p>
          <a:p>
            <a:r>
              <a:rPr lang="en-US" altLang="ko-KR" dirty="0"/>
              <a:t>        &lt;div class="p-2"&gt;5&lt;/div&gt;</a:t>
            </a:r>
          </a:p>
          <a:p>
            <a:r>
              <a:rPr lang="en-US" altLang="ko-KR" dirty="0"/>
              <a:t>        &lt;div class="p-2"&gt;6&lt;/div&gt;</a:t>
            </a:r>
          </a:p>
          <a:p>
            <a:r>
              <a:rPr lang="en-US" altLang="ko-KR" dirty="0"/>
              <a:t>    &lt;/div&gt;</a:t>
            </a:r>
          </a:p>
          <a:p>
            <a:r>
              <a:rPr lang="en-US" altLang="ko-KR" dirty="0"/>
              <a:t>  &lt;/body&gt;</a:t>
            </a:r>
          </a:p>
          <a:p>
            <a:r>
              <a:rPr lang="en-US" altLang="ko-KR" dirty="0"/>
              <a:t>&lt;/html&gt;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9D9EB-8BAE-A035-1A57-75000883189C}"/>
              </a:ext>
            </a:extLst>
          </p:cNvPr>
          <p:cNvSpPr txBox="1"/>
          <p:nvPr/>
        </p:nvSpPr>
        <p:spPr>
          <a:xfrm>
            <a:off x="4758436" y="5811452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ko-KR" altLang="en-US" sz="1400" dirty="0">
                <a:solidFill>
                  <a:srgbClr val="FF0000"/>
                </a:solidFill>
              </a:rPr>
              <a:t>이상 </a:t>
            </a:r>
            <a:r>
              <a:rPr lang="en-US" altLang="ko-KR" sz="1400" dirty="0">
                <a:solidFill>
                  <a:srgbClr val="FF0000"/>
                </a:solidFill>
              </a:rPr>
              <a:t>md </a:t>
            </a:r>
            <a:r>
              <a:rPr lang="ko-KR" altLang="en-US" sz="1400" dirty="0">
                <a:solidFill>
                  <a:srgbClr val="FF0000"/>
                </a:solidFill>
              </a:rPr>
              <a:t>미만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9D9EB-8BAE-A035-1A57-75000883189C}"/>
              </a:ext>
            </a:extLst>
          </p:cNvPr>
          <p:cNvSpPr txBox="1"/>
          <p:nvPr/>
        </p:nvSpPr>
        <p:spPr>
          <a:xfrm>
            <a:off x="8707286" y="5811452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md </a:t>
            </a:r>
            <a:r>
              <a:rPr lang="ko-KR" altLang="en-US" sz="1400" dirty="0">
                <a:solidFill>
                  <a:srgbClr val="FF0000"/>
                </a:solidFill>
              </a:rPr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4227540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- direction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199" y="1482868"/>
            <a:ext cx="10707256" cy="152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유틸리티를 사용해 </a:t>
            </a:r>
            <a:r>
              <a:rPr lang="en-US" altLang="ko-KR" dirty="0"/>
              <a:t>flex </a:t>
            </a:r>
            <a:r>
              <a:rPr lang="ko-KR" altLang="en-US" dirty="0"/>
              <a:t>항목의 방향을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대부분의 브라우저 기본값이 </a:t>
            </a:r>
            <a:r>
              <a:rPr lang="en-US" altLang="ko-KR" dirty="0"/>
              <a:t>row</a:t>
            </a:r>
            <a:r>
              <a:rPr lang="ko-KR" altLang="en-US" dirty="0"/>
              <a:t>이므로 수평클래스는 생략 가능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304810" y="3093260"/>
            <a:ext cx="3967019" cy="33158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flex-row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flex-row-reverse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flex-column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flex-column-reverse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flex-sm-row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flex-sm-row-reverse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flex-sm-column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flex-sm-column-reverse</a:t>
            </a:r>
            <a:endParaRPr lang="ko-KR" altLang="ko-KR" sz="18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128665" y="3093260"/>
            <a:ext cx="3967019" cy="3315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flex-md-row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flex-md-row-reverse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flex-md-column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flex-md-column-reverse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flex-lg-row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flex-lg-row-reverse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flex-lg-column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flex-lg-column-reverse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7952520" y="3093260"/>
            <a:ext cx="3967019" cy="3315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flex-xl-row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flex-xl-row-reverse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flex-xl-column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flex-xl-column-reverse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flex-xxl-row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flex-xxl-row-reverse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flex-xxl-column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6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6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flex-xxl-column-reverse</a:t>
            </a:r>
            <a:endParaRPr lang="ko-KR" altLang="ko-KR" sz="2600" dirty="0">
              <a:solidFill>
                <a:srgbClr val="212529"/>
              </a:solidFill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837532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– justify-content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516419" cy="467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기본축에서 </a:t>
            </a:r>
            <a:r>
              <a:rPr lang="en-US" altLang="ko-KR" dirty="0"/>
              <a:t>flex </a:t>
            </a:r>
            <a:r>
              <a:rPr lang="ko-KR" altLang="en-US" dirty="0"/>
              <a:t>항목들의 정렬을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기본축은 기본이</a:t>
            </a:r>
            <a:r>
              <a:rPr lang="en-US" altLang="ko-KR" dirty="0"/>
              <a:t> x</a:t>
            </a:r>
            <a:r>
              <a:rPr lang="ko-KR" altLang="en-US" dirty="0"/>
              <a:t>축이고</a:t>
            </a:r>
            <a:r>
              <a:rPr lang="en-US" altLang="ko-KR" dirty="0"/>
              <a:t>, </a:t>
            </a:r>
            <a:r>
              <a:rPr lang="en-US" altLang="ko-KR" dirty="0" err="1"/>
              <a:t>flex-direction:colum</a:t>
            </a:r>
            <a:r>
              <a:rPr lang="ko-KR" altLang="en-US" dirty="0"/>
              <a:t>인 경우는 </a:t>
            </a:r>
            <a:r>
              <a:rPr lang="en-US" altLang="ko-KR" dirty="0"/>
              <a:t>y</a:t>
            </a:r>
            <a:r>
              <a:rPr lang="ko-KR" altLang="en-US" dirty="0"/>
              <a:t>축임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start, end, center, between, around, evenly </a:t>
            </a:r>
            <a:r>
              <a:rPr lang="ko-KR" altLang="en-US" dirty="0"/>
              <a:t>중에서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17" y="1482868"/>
            <a:ext cx="5552362" cy="4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0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justify-content </a:t>
            </a:r>
            <a:r>
              <a:rPr lang="ko-KR" altLang="en-US"/>
              <a:t>반응형 변형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304810" y="1579418"/>
            <a:ext cx="3967019" cy="4912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justify-content-start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justify-content-end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justify-content-center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justify-content-between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justify-content-around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justify-content-evenly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justify-content-sm-start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justify-content-sm-end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justify-content-sm-center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justify-content-sm-between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justify-content-sm-around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justify-content-sm-evenly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128665" y="1579418"/>
            <a:ext cx="3967019" cy="482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justify-content-md-start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justify-content-md-end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justify-content-md-center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justify-content-md-between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justify-content-md-around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justify-content-md-evenly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justify-content-lg-start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justify-content-lg-end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justify-content-lg-center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justify-content-lg-between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justify-content-lg-around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justify-content-lg-evenly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7952520" y="1579418"/>
            <a:ext cx="3967019" cy="471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justify-content-xl-start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justify-content-xl-end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justify-content-xl-center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justify-content-xl-between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justify-content-xl-around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justify-content-xl-evenly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justify-content-xxl-start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justify-content-xxl-end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justify-content-xxl-center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justify-content-xxl-between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justify-content-xxl-around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4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justify-content-xxl-evenly</a:t>
            </a:r>
            <a:endParaRPr lang="ko-KR" altLang="ko-KR" sz="2400" dirty="0">
              <a:solidFill>
                <a:srgbClr val="212529"/>
              </a:solidFill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67974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– align-items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496878" cy="467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교차축에서</a:t>
            </a:r>
            <a:r>
              <a:rPr lang="ko-KR" altLang="en-US" dirty="0"/>
              <a:t> </a:t>
            </a:r>
            <a:r>
              <a:rPr lang="en-US" altLang="ko-KR" dirty="0"/>
              <a:t>flex </a:t>
            </a:r>
            <a:r>
              <a:rPr lang="ko-KR" altLang="en-US" dirty="0"/>
              <a:t>항목들의 정렬을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교차축은</a:t>
            </a:r>
            <a:r>
              <a:rPr lang="ko-KR" altLang="en-US" dirty="0"/>
              <a:t> 기본이</a:t>
            </a:r>
            <a:r>
              <a:rPr lang="en-US" altLang="ko-KR" dirty="0"/>
              <a:t> y</a:t>
            </a:r>
            <a:r>
              <a:rPr lang="ko-KR" altLang="en-US" dirty="0"/>
              <a:t>축이고</a:t>
            </a:r>
            <a:r>
              <a:rPr lang="en-US" altLang="ko-KR" dirty="0"/>
              <a:t>, </a:t>
            </a:r>
            <a:r>
              <a:rPr lang="en-US" altLang="ko-KR" dirty="0" err="1"/>
              <a:t>flex-direction:colum</a:t>
            </a:r>
            <a:r>
              <a:rPr lang="ko-KR" altLang="en-US" dirty="0"/>
              <a:t>인 경우는 </a:t>
            </a:r>
            <a:r>
              <a:rPr lang="en-US" altLang="ko-KR" dirty="0"/>
              <a:t>x</a:t>
            </a:r>
            <a:r>
              <a:rPr lang="ko-KR" altLang="en-US" dirty="0"/>
              <a:t>축임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start, end, center, baseline, stretch </a:t>
            </a:r>
            <a:r>
              <a:rPr lang="ko-KR" altLang="en-US" dirty="0"/>
              <a:t>중에서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D4D1C-6BE4-B605-8193-519CF705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95" y="365125"/>
            <a:ext cx="3618405" cy="63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1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align-items </a:t>
            </a:r>
            <a:r>
              <a:rPr lang="ko-KR" altLang="en-US"/>
              <a:t>반응형 변형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47962" y="1884218"/>
            <a:ext cx="3967019" cy="397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align-items-sm-start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align-items-sm-end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align-items-sm-center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align-items-sm-baseline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align-items-sm-stretch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271817" y="1884218"/>
            <a:ext cx="3967019" cy="3904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align-items-md-start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align-items-md-end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align-items-md-center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align-items-md-baseline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align-items-md-stretch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align-items-lg-start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align-items-lg-end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align-items-lg-center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align-items-lg-baseline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align-items-lg-stretch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095672" y="1884218"/>
            <a:ext cx="3967019" cy="381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align-items-xl-start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align-items-xl-end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align-items-xl-center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align-items-xl-baseline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align-items-xl-stretch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align-items-xxl-start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align-items-xxl-end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align-items-xxl-center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align-items-xxl-baseline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align-items-xxl-stretch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790356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– align-self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287312" cy="467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dirty="0" err="1"/>
              <a:t>교차축에서</a:t>
            </a:r>
            <a:r>
              <a:rPr lang="ko-KR" altLang="en-US" dirty="0"/>
              <a:t> 개별 </a:t>
            </a:r>
            <a:r>
              <a:rPr lang="en-US" altLang="ko-KR" dirty="0"/>
              <a:t>flex </a:t>
            </a:r>
            <a:r>
              <a:rPr lang="ko-KR" altLang="en-US" dirty="0"/>
              <a:t>항목의 정렬을 변경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 err="1"/>
              <a:t>교차축은</a:t>
            </a:r>
            <a:r>
              <a:rPr lang="ko-KR" altLang="en-US" dirty="0"/>
              <a:t> 기본이</a:t>
            </a:r>
            <a:r>
              <a:rPr lang="en-US" altLang="ko-KR" dirty="0"/>
              <a:t> y</a:t>
            </a:r>
            <a:r>
              <a:rPr lang="ko-KR" altLang="en-US" dirty="0"/>
              <a:t>축이고</a:t>
            </a:r>
            <a:r>
              <a:rPr lang="en-US" altLang="ko-KR" dirty="0"/>
              <a:t>, </a:t>
            </a:r>
            <a:r>
              <a:rPr lang="en-US" altLang="ko-KR" dirty="0" err="1"/>
              <a:t>flex-direction:colum</a:t>
            </a:r>
            <a:r>
              <a:rPr lang="ko-KR" altLang="en-US" dirty="0"/>
              <a:t>인 경우는 </a:t>
            </a:r>
            <a:r>
              <a:rPr lang="en-US" altLang="ko-KR" dirty="0"/>
              <a:t>x</a:t>
            </a:r>
            <a:r>
              <a:rPr lang="ko-KR" altLang="en-US" dirty="0"/>
              <a:t>축임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start, end, center, baseline, stretch </a:t>
            </a:r>
            <a:r>
              <a:rPr lang="ko-KR" altLang="en-US" dirty="0"/>
              <a:t>중에서 선택</a:t>
            </a:r>
          </a:p>
        </p:txBody>
      </p:sp>
    </p:spTree>
    <p:extLst>
      <p:ext uri="{BB962C8B-B14F-4D97-AF65-F5344CB8AC3E}">
        <p14:creationId xmlns:p14="http://schemas.microsoft.com/office/powerpoint/2010/main" val="301451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039" y="2133199"/>
            <a:ext cx="4948402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10" y="2133200"/>
            <a:ext cx="4948403" cy="435133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051666" y="4330933"/>
            <a:ext cx="174567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81149" y="1374804"/>
            <a:ext cx="10515600" cy="631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행과 열 형태로 </a:t>
            </a:r>
            <a:r>
              <a:rPr lang="ko-KR" altLang="en-US" dirty="0" err="1"/>
              <a:t>항목군을</a:t>
            </a:r>
            <a:r>
              <a:rPr lang="ko-KR" altLang="en-US" dirty="0"/>
              <a:t> 배치하는 </a:t>
            </a:r>
            <a:r>
              <a:rPr lang="ko-KR" altLang="en-US" dirty="0" err="1"/>
              <a:t>일차원</a:t>
            </a:r>
            <a:r>
              <a:rPr lang="ko-KR" altLang="en-US" dirty="0"/>
              <a:t> 레이아웃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84631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24FC80-B6D5-183C-40DB-CF1B35ED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04" y="168552"/>
            <a:ext cx="3649375" cy="65208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/>
              <a:t>Flex- align-self </a:t>
            </a:r>
            <a:r>
              <a:rPr lang="ko-KR" altLang="en-US" dirty="0"/>
              <a:t>기초 예제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619711" y="1013637"/>
            <a:ext cx="111962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&lt;meta name="viewport" content="width=device-width, 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initial-scale=1"&gt;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&lt;title&gt;Flex&lt;/title&gt;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&lt;link href="https://cdn.jsdelivr.net/npm/bootstrap@5.3.1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/dist/css/bootstrap.min.css" rel="stylesheet"&gt;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&lt;script src="https://cdn.jsdelivr.net/npm/bootstrap@5.3.1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/dist/js/bootstrap.bundle.min.js"&gt;&lt;/script&gt;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.flex-container {border:2px solid red;height:150px;}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.flex-container &gt; div {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border:1px dotted blue; background-color: aqua; 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width:120px;  font-size: 20px; text-align: center; 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line-height: 26px; }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&lt;/head&gt;</a:t>
            </a:r>
          </a:p>
        </p:txBody>
      </p:sp>
    </p:spTree>
    <p:extLst>
      <p:ext uri="{BB962C8B-B14F-4D97-AF65-F5344CB8AC3E}">
        <p14:creationId xmlns:p14="http://schemas.microsoft.com/office/powerpoint/2010/main" val="1270227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/>
              <a:t>Flex- align-self</a:t>
            </a:r>
            <a:r>
              <a:rPr lang="ko-KR" altLang="en-US"/>
              <a:t> 기초 예제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61648" y="1690688"/>
            <a:ext cx="10515600" cy="453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322827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226503" y="1250421"/>
            <a:ext cx="56290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align-item-start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 align-self-start"&gt;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self-start&lt;/div&gt;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align-item-start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 align-self-end"&gt;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self-end&lt;/div&gt;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align-item-start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 align-self-center"&gt;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         self-center&lt;/div&gt;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3227928" y="2376478"/>
            <a:ext cx="2200442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2E118-4ADF-17AC-777C-10BEF63A0269}"/>
              </a:ext>
            </a:extLst>
          </p:cNvPr>
          <p:cNvSpPr txBox="1"/>
          <p:nvPr/>
        </p:nvSpPr>
        <p:spPr>
          <a:xfrm>
            <a:off x="5728596" y="1250421"/>
            <a:ext cx="59488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align-item-start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 align-self-baseline"&gt;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         self-baseline&lt;/div&gt;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 align-item-start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class="p-2"&gt;1&lt;/div&gt;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 align-self-stretch"&gt;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self-stretch&lt;/div&gt;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class="p-2"&gt;3&lt;/div&gt;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2BAA58-F98F-5A14-35EA-9EDC08B74686}"/>
              </a:ext>
            </a:extLst>
          </p:cNvPr>
          <p:cNvSpPr/>
          <p:nvPr/>
        </p:nvSpPr>
        <p:spPr>
          <a:xfrm>
            <a:off x="3271406" y="4290192"/>
            <a:ext cx="1922913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0B211-9D67-306E-7402-60CF5A0AA7C0}"/>
              </a:ext>
            </a:extLst>
          </p:cNvPr>
          <p:cNvSpPr/>
          <p:nvPr/>
        </p:nvSpPr>
        <p:spPr>
          <a:xfrm>
            <a:off x="3210772" y="6212032"/>
            <a:ext cx="2376670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BF2D78-6312-617F-8FE0-0EFF230B7319}"/>
              </a:ext>
            </a:extLst>
          </p:cNvPr>
          <p:cNvSpPr/>
          <p:nvPr/>
        </p:nvSpPr>
        <p:spPr>
          <a:xfrm>
            <a:off x="8734273" y="2656723"/>
            <a:ext cx="2499029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889B5F-4669-179C-1117-B006C647A5E4}"/>
              </a:ext>
            </a:extLst>
          </p:cNvPr>
          <p:cNvSpPr/>
          <p:nvPr/>
        </p:nvSpPr>
        <p:spPr>
          <a:xfrm>
            <a:off x="8734273" y="4561459"/>
            <a:ext cx="2499029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27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align-self </a:t>
            </a:r>
            <a:r>
              <a:rPr lang="ko-KR" altLang="en-US"/>
              <a:t>반응형 변형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47962" y="1884218"/>
            <a:ext cx="3967019" cy="397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sm-start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sm-end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sm-center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sm-baseline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sm-stretch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4271817" y="1884218"/>
            <a:ext cx="3967019" cy="3904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md-start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md-end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md-center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md-baseline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md-stretch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lg-start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lg-end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lg-center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lg-baseline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lg-stretch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095672" y="1884218"/>
            <a:ext cx="3967019" cy="3814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xl-start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xl-end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xl-center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xl-baseline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xl-stretch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xxl-start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xxl-end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xxl-center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xxl-baseline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.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align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en-US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self</a:t>
            </a:r>
            <a:r>
              <a:rPr lang="ko-KR" altLang="ko-KR" sz="2500" dirty="0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-</a:t>
            </a:r>
            <a:r>
              <a:rPr lang="ko-KR" altLang="ko-KR" sz="2500" dirty="0" err="1">
                <a:solidFill>
                  <a:srgbClr val="212529"/>
                </a:solidFill>
                <a:latin typeface="Arial Unicode MS" panose="020B0604020202020204"/>
                <a:ea typeface="var(--bs-font-monospace)"/>
              </a:rPr>
              <a:t>xxl-stretch</a:t>
            </a:r>
            <a:endParaRPr lang="ko-KR" altLang="ko-KR" sz="2500" dirty="0">
              <a:solidFill>
                <a:srgbClr val="212529"/>
              </a:solidFill>
              <a:ea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615553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/>
              <a:t>Flex- align-self</a:t>
            </a:r>
            <a:r>
              <a:rPr lang="ko-KR" altLang="en-US"/>
              <a:t> 반응형 변형 예제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1296089" y="1717110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7BA6C-7E00-2D7F-AD59-DF0F2C108891}"/>
              </a:ext>
            </a:extLst>
          </p:cNvPr>
          <p:cNvSpPr txBox="1"/>
          <p:nvPr/>
        </p:nvSpPr>
        <p:spPr>
          <a:xfrm>
            <a:off x="838200" y="1644704"/>
            <a:ext cx="109969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 align-items-sm-end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class="p-2"&gt;sm-end&lt;/div&gt;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class="p-2"&gt;sm-end&lt;/div&gt;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class="p-2"&gt;sm-end&lt;/div&gt;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 align-items-md-start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class="p-2"&gt;md-stretch&lt;/div&gt;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class="p-2"&gt;md-stretch&lt;/div&gt;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class="p-2"&gt;md-stretch&lt;/div&gt;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&lt;div class="flex-container d-flex align-items-lg-center mb-3"&gt;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class="p-2"&gt;lg-center&lt;/div&gt;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class="p-2"&gt;lg-center&lt;/div&gt;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  &lt;div class="p-2"&gt;lg-center&lt;/div&gt;</a:t>
            </a:r>
          </a:p>
          <a:p>
            <a:r>
              <a:rPr lang="en-US" altLang="ko-KR" b="0">
                <a:effectLst/>
                <a:latin typeface="Consolas" panose="020B0609020204030204" pitchFamily="49" charset="0"/>
              </a:rPr>
              <a:t>      &lt;/div&gt;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F6F337-A02A-B57B-49D0-34BC87ABB4D2}"/>
              </a:ext>
            </a:extLst>
          </p:cNvPr>
          <p:cNvSpPr/>
          <p:nvPr/>
        </p:nvSpPr>
        <p:spPr>
          <a:xfrm>
            <a:off x="5857815" y="1684780"/>
            <a:ext cx="2402595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2BAA58-F98F-5A14-35EA-9EDC08B74686}"/>
              </a:ext>
            </a:extLst>
          </p:cNvPr>
          <p:cNvSpPr/>
          <p:nvPr/>
        </p:nvSpPr>
        <p:spPr>
          <a:xfrm>
            <a:off x="5857815" y="3045751"/>
            <a:ext cx="2636728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0B211-9D67-306E-7402-60CF5A0AA7C0}"/>
              </a:ext>
            </a:extLst>
          </p:cNvPr>
          <p:cNvSpPr/>
          <p:nvPr/>
        </p:nvSpPr>
        <p:spPr>
          <a:xfrm>
            <a:off x="5857815" y="4426371"/>
            <a:ext cx="2728249" cy="31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2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88655D-651D-1EBF-7763-BB76CF9BE9C6}"/>
              </a:ext>
            </a:extLst>
          </p:cNvPr>
          <p:cNvSpPr txBox="1"/>
          <p:nvPr/>
        </p:nvSpPr>
        <p:spPr>
          <a:xfrm>
            <a:off x="2220255" y="6051511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미만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/>
          <a:lstStyle/>
          <a:p>
            <a:r>
              <a:rPr lang="en-US" altLang="ko-KR"/>
              <a:t>Flex- align-self</a:t>
            </a:r>
            <a:r>
              <a:rPr lang="ko-KR" altLang="en-US"/>
              <a:t> 반응형 변형 예제 결과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1733888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AC348-A29B-2F02-28D0-5719535E9B48}"/>
              </a:ext>
            </a:extLst>
          </p:cNvPr>
          <p:cNvSpPr txBox="1"/>
          <p:nvPr/>
        </p:nvSpPr>
        <p:spPr>
          <a:xfrm>
            <a:off x="7459951" y="6062948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0000"/>
                </a:solidFill>
              </a:rPr>
              <a:t>sm</a:t>
            </a:r>
            <a:r>
              <a:rPr lang="ko-KR" altLang="en-US" sz="1400" dirty="0">
                <a:solidFill>
                  <a:srgbClr val="FF0000"/>
                </a:solidFill>
              </a:rPr>
              <a:t>이상 </a:t>
            </a:r>
            <a:r>
              <a:rPr lang="en-US" altLang="ko-KR" sz="1400" dirty="0">
                <a:solidFill>
                  <a:srgbClr val="FF0000"/>
                </a:solidFill>
              </a:rPr>
              <a:t>md </a:t>
            </a:r>
            <a:r>
              <a:rPr lang="ko-KR" altLang="en-US" sz="1400" dirty="0">
                <a:solidFill>
                  <a:srgbClr val="FF0000"/>
                </a:solidFill>
              </a:rPr>
              <a:t>미만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922E3-3C15-7B4A-88D3-1A8485C7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2" y="1044664"/>
            <a:ext cx="4353971" cy="5073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04FAFA-D4BD-233F-1124-6D06847B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88" y="1044664"/>
            <a:ext cx="5291109" cy="50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196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3"/>
            <a:ext cx="10515600" cy="710339"/>
          </a:xfrm>
        </p:spPr>
        <p:txBody>
          <a:bodyPr>
            <a:noAutofit/>
          </a:bodyPr>
          <a:lstStyle/>
          <a:p>
            <a:r>
              <a:rPr lang="en-US" altLang="ko-KR" sz="3600"/>
              <a:t>Flex- align-self</a:t>
            </a:r>
            <a:r>
              <a:rPr lang="ko-KR" altLang="en-US" sz="3600"/>
              <a:t> 반응형 변형 예제 결과 </a:t>
            </a:r>
            <a:r>
              <a:rPr lang="en-US" altLang="ko-KR" sz="3600"/>
              <a:t>(</a:t>
            </a:r>
            <a:r>
              <a:rPr lang="ko-KR" altLang="en-US" sz="3600"/>
              <a:t>계속</a:t>
            </a:r>
            <a:r>
              <a:rPr lang="en-US" altLang="ko-KR" sz="3600"/>
              <a:t>)</a:t>
            </a:r>
            <a:endParaRPr lang="ko-KR" altLang="en-US" sz="36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71212-8044-4DA2-CE66-B541F4197AFC}"/>
              </a:ext>
            </a:extLst>
          </p:cNvPr>
          <p:cNvSpPr txBox="1">
            <a:spLocks/>
          </p:cNvSpPr>
          <p:nvPr/>
        </p:nvSpPr>
        <p:spPr>
          <a:xfrm>
            <a:off x="838199" y="2002336"/>
            <a:ext cx="10373139" cy="97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b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47698-516E-E57A-BBCA-44A39F289541}"/>
              </a:ext>
            </a:extLst>
          </p:cNvPr>
          <p:cNvSpPr txBox="1"/>
          <p:nvPr/>
        </p:nvSpPr>
        <p:spPr>
          <a:xfrm>
            <a:off x="7598882" y="5549595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FF0000"/>
                </a:solidFill>
              </a:rPr>
              <a:t>lg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이상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6848C-D958-4700-D77A-F48BECA06CF7}"/>
              </a:ext>
            </a:extLst>
          </p:cNvPr>
          <p:cNvSpPr txBox="1"/>
          <p:nvPr/>
        </p:nvSpPr>
        <p:spPr>
          <a:xfrm>
            <a:off x="2099147" y="5549594"/>
            <a:ext cx="187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md</a:t>
            </a:r>
            <a:r>
              <a:rPr lang="ko-KR" altLang="en-US" sz="1400" dirty="0">
                <a:solidFill>
                  <a:srgbClr val="FF0000"/>
                </a:solidFill>
              </a:rPr>
              <a:t>이상 </a:t>
            </a:r>
            <a:r>
              <a:rPr lang="en-US" altLang="ko-KR" sz="1400" dirty="0" err="1">
                <a:solidFill>
                  <a:srgbClr val="FF0000"/>
                </a:solidFill>
              </a:rPr>
              <a:t>lg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미만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5A1D54-390B-6251-EAE9-D10B883F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4" y="1657364"/>
            <a:ext cx="4635495" cy="3841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1A0691-F98C-E8A5-9B84-0AC0D697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46" y="1657364"/>
            <a:ext cx="6027456" cy="38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– flex-fill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146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/>
              <a:t>일련의 형제 요소에 .</a:t>
            </a:r>
            <a:r>
              <a:rPr lang="ko-KR" altLang="ko-KR" dirty="0" err="1"/>
              <a:t>flex-fill</a:t>
            </a:r>
            <a:r>
              <a:rPr lang="ko-KR" altLang="ko-KR" dirty="0"/>
              <a:t> 클래스를 사용하면 사용 가능한 모든 가로 공간을 차지하면서 콘텐츠와 동일한 너비 (또는 콘텐츠가 테두리 상자를 초과하지 않는 너비)로 강제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4" y="3158837"/>
            <a:ext cx="9296590" cy="35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3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</a:t>
            </a:r>
            <a:r>
              <a:rPr lang="ko-KR" altLang="en-US"/>
              <a:t>자동 </a:t>
            </a:r>
            <a:r>
              <a:rPr lang="en-US" altLang="ko-KR"/>
              <a:t>margin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558804"/>
            <a:ext cx="10515600" cy="62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flex</a:t>
            </a:r>
            <a:r>
              <a:rPr lang="ko-KR" altLang="en-US"/>
              <a:t>정렬과 자동 </a:t>
            </a:r>
            <a:r>
              <a:rPr lang="en-US" altLang="ko-KR"/>
              <a:t>margin</a:t>
            </a:r>
            <a:r>
              <a:rPr lang="ko-KR" altLang="en-US"/>
              <a:t>을 혼합해 사용</a:t>
            </a:r>
            <a:endParaRPr lang="ko-KR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3DD67-0130-C1B8-41A8-0F653FF7503A}"/>
              </a:ext>
            </a:extLst>
          </p:cNvPr>
          <p:cNvSpPr txBox="1"/>
          <p:nvPr/>
        </p:nvSpPr>
        <p:spPr>
          <a:xfrm>
            <a:off x="1069385" y="2180492"/>
            <a:ext cx="10633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&lt;title&gt;Flex&lt;/title&gt;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&lt;link href=</a:t>
            </a:r>
            <a:r>
              <a:rPr lang="en-US" altLang="ko-KR" sz="1600" b="0">
                <a:effectLst/>
                <a:latin typeface="Consolas" panose="020B0609020204030204" pitchFamily="49" charset="0"/>
                <a:hlinkClick r:id="rId2"/>
              </a:rPr>
              <a:t>https://cdn.jsdelivr.net/npm/bootstrap@5.3.1/dist/css/bootstrap.min.css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     rel="stylesheet"&gt;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&lt;script src="https://cdn.jsdelivr.net/npm/bootstrap@5.3.1/dist/js/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bootstrap.bundle.min.js"&gt;&lt;/script&gt;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.flex-container {border:2px solid red;height:100px;}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.flex-container &gt; div {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border:1px dotted blue; background-color: aqua; font-size: 30px; text-align: center;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width:100px; height:100px; line-height: 75px; }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&lt;/head&gt;</a:t>
            </a:r>
          </a:p>
        </p:txBody>
      </p:sp>
    </p:spTree>
    <p:extLst>
      <p:ext uri="{BB962C8B-B14F-4D97-AF65-F5344CB8AC3E}">
        <p14:creationId xmlns:p14="http://schemas.microsoft.com/office/powerpoint/2010/main" val="2185984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</a:t>
            </a:r>
            <a:r>
              <a:rPr lang="ko-KR" altLang="en-US"/>
              <a:t>자동 </a:t>
            </a:r>
            <a:r>
              <a:rPr lang="en-US" altLang="ko-KR"/>
              <a:t>row margin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BED9C5-2F4F-5CA0-60C9-DAD6E6BCD176}"/>
              </a:ext>
            </a:extLst>
          </p:cNvPr>
          <p:cNvSpPr txBox="1">
            <a:spLocks/>
          </p:cNvSpPr>
          <p:nvPr/>
        </p:nvSpPr>
        <p:spPr>
          <a:xfrm>
            <a:off x="838200" y="1558804"/>
            <a:ext cx="10515600" cy="62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flex</a:t>
            </a:r>
            <a:r>
              <a:rPr lang="ko-KR" altLang="en-US"/>
              <a:t>정렬과 자동 </a:t>
            </a:r>
            <a:r>
              <a:rPr lang="en-US" altLang="ko-KR"/>
              <a:t>margin</a:t>
            </a:r>
            <a:r>
              <a:rPr lang="ko-KR" altLang="en-US"/>
              <a:t>을 혼합해 사용</a:t>
            </a:r>
            <a:endParaRPr lang="ko-KR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F91BD-56E3-3463-0AF7-D4A8FCACFFA5}"/>
              </a:ext>
            </a:extLst>
          </p:cNvPr>
          <p:cNvSpPr txBox="1"/>
          <p:nvPr/>
        </p:nvSpPr>
        <p:spPr>
          <a:xfrm>
            <a:off x="920261" y="2180492"/>
            <a:ext cx="112717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&lt;html lang="en"&gt;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&lt;head&gt;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charset="utf-8"&gt;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http-equiv="X-UA-Compatible" content="IE=edge"&gt;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&lt;meta name="viewport" content="width=device-width, initial-scale=1"&gt;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&lt;title&gt;Flex&lt;/title&gt;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&lt;link href=</a:t>
            </a:r>
            <a:r>
              <a:rPr lang="en-US" altLang="ko-KR" sz="1600" b="0">
                <a:effectLst/>
                <a:latin typeface="Consolas" panose="020B0609020204030204" pitchFamily="49" charset="0"/>
                <a:hlinkClick r:id="rId2"/>
              </a:rPr>
              <a:t>https://cdn.jsdelivr.net/npm/bootstrap@5.3.1/dist/css/bootstrap.min.css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     rel="stylesheet"&gt;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&lt;script src="https://cdn.jsdelivr.net/npm/bootstrap@5.3.1/dist/js/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bootstrap.bundle.min.js"&gt;&lt;/script&gt;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&lt;style&gt;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.flex-container {border:2px solid red;height:100px;}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.flex-container &gt; div {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border:1px dotted blue; background-color: aqua; font-size: 30px; text-align: center;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width:100px; height:100px; line-height: 75px; }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&lt;/style&gt;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&lt;/head&gt;</a:t>
            </a:r>
          </a:p>
        </p:txBody>
      </p:sp>
    </p:spTree>
    <p:extLst>
      <p:ext uri="{BB962C8B-B14F-4D97-AF65-F5344CB8AC3E}">
        <p14:creationId xmlns:p14="http://schemas.microsoft.com/office/powerpoint/2010/main" val="11379184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08D5E-413D-7245-2673-4586747C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en-US" altLang="ko-KR"/>
              <a:t>– </a:t>
            </a:r>
            <a:r>
              <a:rPr lang="ko-KR" altLang="en-US"/>
              <a:t>자동 </a:t>
            </a:r>
            <a:r>
              <a:rPr lang="en-US" altLang="ko-KR"/>
              <a:t>row margin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F91BD-56E3-3463-0AF7-D4A8FCACFFA5}"/>
              </a:ext>
            </a:extLst>
          </p:cNvPr>
          <p:cNvSpPr txBox="1"/>
          <p:nvPr/>
        </p:nvSpPr>
        <p:spPr>
          <a:xfrm>
            <a:off x="838200" y="1760282"/>
            <a:ext cx="657874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&lt;body&gt;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class="flex-container d-flex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class="p-2"&gt;1&lt;/div&gt;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class="p-2"&gt;2&lt;/div&gt;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class="p-2"&gt;3&lt;/div&gt;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class="flex-container d-flex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class="p-2"&gt;1&lt;/div&gt;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class="me-auto p-2"&gt;2&lt;/div&gt;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class="p-2"&gt;3&lt;/div&gt;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&lt;div class="flex-container d-flex mb-3"&gt;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class="p-2"&gt;1&lt;/div&gt;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class="ms-auto p-2"&gt;2&lt;/div&gt;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&lt;div class="p-2"&gt;3&lt;/div&gt;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&lt;/body&gt;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77210-55F6-EB96-8289-06158D25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6" y="2708031"/>
            <a:ext cx="6013328" cy="28427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858B2D-FFC6-D4EF-FB9C-510197BA4ABD}"/>
              </a:ext>
            </a:extLst>
          </p:cNvPr>
          <p:cNvSpPr/>
          <p:nvPr/>
        </p:nvSpPr>
        <p:spPr>
          <a:xfrm>
            <a:off x="2887465" y="3747829"/>
            <a:ext cx="866850" cy="294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D9F2FA-A115-CAD2-C533-A021AC51E40A}"/>
              </a:ext>
            </a:extLst>
          </p:cNvPr>
          <p:cNvSpPr/>
          <p:nvPr/>
        </p:nvSpPr>
        <p:spPr>
          <a:xfrm>
            <a:off x="2887465" y="4957131"/>
            <a:ext cx="866850" cy="294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FC5D40-ACA2-CEB2-2744-7866B1A15755}"/>
              </a:ext>
            </a:extLst>
          </p:cNvPr>
          <p:cNvCxnSpPr>
            <a:cxnSpLocks/>
          </p:cNvCxnSpPr>
          <p:nvPr/>
        </p:nvCxnSpPr>
        <p:spPr>
          <a:xfrm flipV="1">
            <a:off x="3754315" y="4957131"/>
            <a:ext cx="2154116" cy="79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693B43A-D900-8A4E-820E-BB8463270EE3}"/>
              </a:ext>
            </a:extLst>
          </p:cNvPr>
          <p:cNvCxnSpPr>
            <a:cxnSpLocks/>
          </p:cNvCxnSpPr>
          <p:nvPr/>
        </p:nvCxnSpPr>
        <p:spPr>
          <a:xfrm>
            <a:off x="3754315" y="3755786"/>
            <a:ext cx="2154116" cy="596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32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7202</TotalTime>
  <Words>30512</Words>
  <Application>Microsoft Office PowerPoint</Application>
  <PresentationFormat>와이드스크린</PresentationFormat>
  <Paragraphs>3694</Paragraphs>
  <Slides>218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218</vt:i4>
      </vt:variant>
    </vt:vector>
  </HeadingPairs>
  <TitlesOfParts>
    <vt:vector size="229" baseType="lpstr">
      <vt:lpstr>Arial Unicode MS</vt:lpstr>
      <vt:lpstr>SFMono-Regular</vt:lpstr>
      <vt:lpstr>system-ui</vt:lpstr>
      <vt:lpstr>맑은 고딕</vt:lpstr>
      <vt:lpstr>Arial</vt:lpstr>
      <vt:lpstr>Calibri</vt:lpstr>
      <vt:lpstr>Cambria Math</vt:lpstr>
      <vt:lpstr>Consolas</vt:lpstr>
      <vt:lpstr>Verdana</vt:lpstr>
      <vt:lpstr>Wingdings</vt:lpstr>
      <vt:lpstr>Office 테마</vt:lpstr>
      <vt:lpstr>Bootstrap</vt:lpstr>
      <vt:lpstr>Bootstrap이란?</vt:lpstr>
      <vt:lpstr>Bootstrap 설치</vt:lpstr>
      <vt:lpstr>1. 사용자의 웹 서버에 파일을 올리는 방법</vt:lpstr>
      <vt:lpstr>2. CDN(Content Delivery Network)을 이용하는 방법</vt:lpstr>
      <vt:lpstr>3. 패키지 매니저를 이용하는 방법</vt:lpstr>
      <vt:lpstr>첫 번째 프로그램 만들기</vt:lpstr>
      <vt:lpstr>중단점(Breakpoints)</vt:lpstr>
      <vt:lpstr>Flexbox</vt:lpstr>
      <vt:lpstr>Flexbox 예제</vt:lpstr>
      <vt:lpstr>Flexbox 예제 (계속)</vt:lpstr>
      <vt:lpstr>Grid</vt:lpstr>
      <vt:lpstr>Grid(격자) 시스템</vt:lpstr>
      <vt:lpstr>Grid 기초 예제 1</vt:lpstr>
      <vt:lpstr>Grid 기초 예제 1 (계속)</vt:lpstr>
      <vt:lpstr>Grid col 예제</vt:lpstr>
      <vt:lpstr>Grid col 예제 (계속)</vt:lpstr>
      <vt:lpstr>Grid 반응형 행렬(.row-cols-*) 클래스 예제1</vt:lpstr>
      <vt:lpstr>Grid 반응형 행렬(.row-cols-*) 클래스 예제1 (계속)</vt:lpstr>
      <vt:lpstr>Grid 반응형 행렬(.row-cols-*) 클래스 예제2</vt:lpstr>
      <vt:lpstr>Grid 반응형 행렬(.row-cols-*) 클래스 예제2 (계속)</vt:lpstr>
      <vt:lpstr>Grid 반응형 행렬(.row-cols-*) 클래스 예제3</vt:lpstr>
      <vt:lpstr>Grid 반응형 행렬(.row-cols-*) 클래스 예제3 (계속)</vt:lpstr>
      <vt:lpstr>Grid nesting 예제</vt:lpstr>
      <vt:lpstr>Grid nesting 예제 (계속)</vt:lpstr>
      <vt:lpstr>Grid 시스템을 이용한 레이아웃 예제</vt:lpstr>
      <vt:lpstr>Grid 시스템을 이용한 레이아웃 예제</vt:lpstr>
      <vt:lpstr>Grid 시스템을 이용한 레이아웃 예제(계속)</vt:lpstr>
      <vt:lpstr>Grid 시스템 offset 예제</vt:lpstr>
      <vt:lpstr>Grid 시스템 offset 예제</vt:lpstr>
      <vt:lpstr>Grid 시스템 offset 예제 (계속)</vt:lpstr>
      <vt:lpstr>Column</vt:lpstr>
      <vt:lpstr>Column 수직정렬 예제</vt:lpstr>
      <vt:lpstr>Column 수직정렬 예제</vt:lpstr>
      <vt:lpstr>Column 수직정렬 예제</vt:lpstr>
      <vt:lpstr>Column 수평정렬 예제</vt:lpstr>
      <vt:lpstr>Column 수평정렬 예제</vt:lpstr>
      <vt:lpstr>Column 수평정렬 예제</vt:lpstr>
      <vt:lpstr>Column break 예제</vt:lpstr>
      <vt:lpstr>Column break 예제</vt:lpstr>
      <vt:lpstr>Column break 예제 (계속)</vt:lpstr>
      <vt:lpstr>Container</vt:lpstr>
      <vt:lpstr>container vs container-fluid</vt:lpstr>
      <vt:lpstr>각 중단점에서 container와 container-fluid 비교</vt:lpstr>
      <vt:lpstr>container vs container-fluid 예제</vt:lpstr>
      <vt:lpstr>container vs container-fluid 예제(계속)</vt:lpstr>
      <vt:lpstr>container vs container-fluid 예제(계속)</vt:lpstr>
      <vt:lpstr>반응형 container 예제</vt:lpstr>
      <vt:lpstr>반응형 container 예제 (계속)</vt:lpstr>
      <vt:lpstr>반응형 container 예제 결과</vt:lpstr>
      <vt:lpstr>Gutter</vt:lpstr>
      <vt:lpstr>Gutter</vt:lpstr>
      <vt:lpstr>Horizontal gutter</vt:lpstr>
      <vt:lpstr>Horizontal gutter (계속)</vt:lpstr>
      <vt:lpstr>Vertical gutter</vt:lpstr>
      <vt:lpstr>Vertical gutter (계속)</vt:lpstr>
      <vt:lpstr>Typography</vt:lpstr>
      <vt:lpstr>Typography-heading</vt:lpstr>
      <vt:lpstr>Typography-color</vt:lpstr>
      <vt:lpstr>Typography-display</vt:lpstr>
      <vt:lpstr>Spacing</vt:lpstr>
      <vt:lpstr>여백주기(Spacing)</vt:lpstr>
      <vt:lpstr>Spacing – property</vt:lpstr>
      <vt:lpstr>Spacing – sides</vt:lpstr>
      <vt:lpstr>Spacing – size</vt:lpstr>
      <vt:lpstr>Spacing – 예제 1</vt:lpstr>
      <vt:lpstr>Spacing – 예제 2</vt:lpstr>
      <vt:lpstr>Spacing – 예제 2</vt:lpstr>
      <vt:lpstr>Spacing – 예제 3</vt:lpstr>
      <vt:lpstr>Spacing – 예제 3 (계속)</vt:lpstr>
      <vt:lpstr>Spacing – gap 예제</vt:lpstr>
      <vt:lpstr>Spacing – gap 예제 (계속)</vt:lpstr>
      <vt:lpstr>Spacing – gap</vt:lpstr>
      <vt:lpstr>Display</vt:lpstr>
      <vt:lpstr>Display 속성</vt:lpstr>
      <vt:lpstr>d-inline과 d-block</vt:lpstr>
      <vt:lpstr>Display 속성 예제</vt:lpstr>
      <vt:lpstr>Display 속성 예제 실행 결과</vt:lpstr>
      <vt:lpstr>Flex</vt:lpstr>
      <vt:lpstr>Flex</vt:lpstr>
      <vt:lpstr>Flex 기초 예제 1</vt:lpstr>
      <vt:lpstr>Flex 기초 예제 2</vt:lpstr>
      <vt:lpstr>Flex 기초 예제 2 (계속)</vt:lpstr>
      <vt:lpstr>Flex - direction</vt:lpstr>
      <vt:lpstr>Flex – justify-content</vt:lpstr>
      <vt:lpstr>Flex – justify-content 반응형 변형</vt:lpstr>
      <vt:lpstr>Flex – align-items</vt:lpstr>
      <vt:lpstr>Flex – align-items 반응형 변형</vt:lpstr>
      <vt:lpstr>Flex – align-self</vt:lpstr>
      <vt:lpstr>Flex- align-self 기초 예제</vt:lpstr>
      <vt:lpstr>Flex- align-self 기초 예제 (계속)</vt:lpstr>
      <vt:lpstr>Flex – align-self 반응형 변형</vt:lpstr>
      <vt:lpstr>Flex- align-self 반응형 변형 예제</vt:lpstr>
      <vt:lpstr>Flex- align-self 반응형 변형 예제 결과</vt:lpstr>
      <vt:lpstr>Flex- align-self 반응형 변형 예제 결과 (계속)</vt:lpstr>
      <vt:lpstr>Flex – flex-fill</vt:lpstr>
      <vt:lpstr>Flex – 자동 margin</vt:lpstr>
      <vt:lpstr>Flex – 자동 row margin</vt:lpstr>
      <vt:lpstr>Flex – 자동 row margin</vt:lpstr>
      <vt:lpstr>Flex – wrap</vt:lpstr>
      <vt:lpstr>Flex – flex-wrap의 반응형 변형</vt:lpstr>
      <vt:lpstr>Flex – order</vt:lpstr>
      <vt:lpstr>Flex – order 반응형 변형</vt:lpstr>
      <vt:lpstr>Flex – align-content</vt:lpstr>
      <vt:lpstr>Flex – align-content 예제 결과</vt:lpstr>
      <vt:lpstr>Flex – align-content 반응형 변형</vt:lpstr>
      <vt:lpstr>Table</vt:lpstr>
      <vt:lpstr>테이블-기본 형태</vt:lpstr>
      <vt:lpstr>테이블-기본 형태 예제</vt:lpstr>
      <vt:lpstr>테이블-color</vt:lpstr>
      <vt:lpstr>테이블-color 예제</vt:lpstr>
      <vt:lpstr>테이블-striped columns</vt:lpstr>
      <vt:lpstr>Form</vt:lpstr>
      <vt:lpstr>폼-basic</vt:lpstr>
      <vt:lpstr>폼-bootstrap</vt:lpstr>
      <vt:lpstr>폼-bootstrap</vt:lpstr>
      <vt:lpstr>폼-select</vt:lpstr>
      <vt:lpstr>폼-checkbox</vt:lpstr>
      <vt:lpstr>폼-checkbox</vt:lpstr>
      <vt:lpstr>폼- radio</vt:lpstr>
      <vt:lpstr>폼-switch</vt:lpstr>
      <vt:lpstr>Image</vt:lpstr>
      <vt:lpstr>이미지- 반응형 이미지</vt:lpstr>
      <vt:lpstr>이미지-alignment</vt:lpstr>
      <vt:lpstr>Component</vt:lpstr>
      <vt:lpstr>컴퍼넌트-Accordion</vt:lpstr>
      <vt:lpstr>컴퍼넌트-Accordion</vt:lpstr>
      <vt:lpstr>컴퍼넌트-Accordion 예제</vt:lpstr>
      <vt:lpstr>컴퍼넌트-Accordion 예제 (계속)</vt:lpstr>
      <vt:lpstr>컴퍼넌트-Accordion 예제 (계속)</vt:lpstr>
      <vt:lpstr>컴퍼넌트-Badge</vt:lpstr>
      <vt:lpstr>컴퍼넌트-Badge 예제</vt:lpstr>
      <vt:lpstr>컴퍼넌트-Badge</vt:lpstr>
      <vt:lpstr>컴퍼넌트-card 기본 예제</vt:lpstr>
      <vt:lpstr>컴퍼넌트-card sizing 예제1</vt:lpstr>
      <vt:lpstr>컴퍼넌트-card text alignment</vt:lpstr>
      <vt:lpstr>컴퍼넌트-card image 예제1</vt:lpstr>
      <vt:lpstr>컴퍼넌트-card image 예제2</vt:lpstr>
      <vt:lpstr>컴퍼넌트-collapse 예제</vt:lpstr>
      <vt:lpstr>컴퍼넌트-collapse 예제 결과</vt:lpstr>
      <vt:lpstr>navbar</vt:lpstr>
      <vt:lpstr>컴퍼넌트 – Navbar</vt:lpstr>
      <vt:lpstr>컴퍼넌트 – Navbar  예제</vt:lpstr>
      <vt:lpstr>컴퍼넌트 – Navbar  예제 (계속)</vt:lpstr>
      <vt:lpstr>컴퍼넌트 – Navbar  예제 결과</vt:lpstr>
      <vt:lpstr>컴퍼넌트 – navbar-brand  예제</vt:lpstr>
      <vt:lpstr>컴퍼넌트 – navbar-brand  예제 (계속)</vt:lpstr>
      <vt:lpstr>컴퍼넌트 – nav  예제</vt:lpstr>
      <vt:lpstr>컴퍼넌트 – navbar w/ input group</vt:lpstr>
      <vt:lpstr>컴퍼넌트 – navbar color theme</vt:lpstr>
      <vt:lpstr>컴퍼넌트 – navbar color theme (계속)</vt:lpstr>
      <vt:lpstr>컴퍼넌트 – navbar color theme (계속)</vt:lpstr>
      <vt:lpstr>컴퍼넌트 – navbar color theme (계속)</vt:lpstr>
      <vt:lpstr>컴퍼넌트 – navbar color theme (계속)</vt:lpstr>
      <vt:lpstr>컴퍼넌트 – navbar color theme (계속)</vt:lpstr>
      <vt:lpstr>컴퍼넌트 – navbar color theme (계속)</vt:lpstr>
      <vt:lpstr>컴퍼넌트 – navbar placement 예제1</vt:lpstr>
      <vt:lpstr>컴퍼넌트 – navbar placement 예제2</vt:lpstr>
      <vt:lpstr>컴퍼넌트 – navbar placement 예제3</vt:lpstr>
      <vt:lpstr>컴퍼넌트 – navbar placement 예제3 결과</vt:lpstr>
      <vt:lpstr>컴퍼넌트 – navbar scrolling 예제</vt:lpstr>
      <vt:lpstr>컴퍼넌트 – navbar scrolling 예제 (계속)</vt:lpstr>
      <vt:lpstr>컴퍼넌트 – navbar external content</vt:lpstr>
      <vt:lpstr>컴퍼넌트 – navbar offcanvas</vt:lpstr>
      <vt:lpstr>컴퍼넌트 – navbar offcanvas (계속)</vt:lpstr>
      <vt:lpstr>컴퍼넌트 – navbar offcanvas (계속)</vt:lpstr>
      <vt:lpstr>컴퍼넌트 – carousel</vt:lpstr>
      <vt:lpstr>컴퍼넌트 – carousel (계속)</vt:lpstr>
      <vt:lpstr>컴퍼넌트 – close button</vt:lpstr>
      <vt:lpstr>컴퍼넌트 – breadcrumb</vt:lpstr>
      <vt:lpstr>컴퍼넌트 – breadcrumb 예제1</vt:lpstr>
      <vt:lpstr>컴퍼넌트 – modal</vt:lpstr>
      <vt:lpstr>컴퍼넌트 – modal (계속)</vt:lpstr>
      <vt:lpstr>컴퍼넌트 – pagination basic</vt:lpstr>
      <vt:lpstr>컴퍼넌트 – placeholder</vt:lpstr>
      <vt:lpstr>컴퍼넌트 – placeholder (계속)</vt:lpstr>
      <vt:lpstr>컴퍼넌트 – progress</vt:lpstr>
      <vt:lpstr>컴퍼넌트 – navbar scrollspy</vt:lpstr>
      <vt:lpstr>컴퍼넌트 – navbar scrollspy (계속)</vt:lpstr>
      <vt:lpstr>컴퍼넌트 – navbar scrollspy (계속)</vt:lpstr>
      <vt:lpstr>컴퍼넌트 – border spinner</vt:lpstr>
      <vt:lpstr>컴퍼넌트 – grow spinner</vt:lpstr>
      <vt:lpstr>컴퍼넌트 – toast</vt:lpstr>
      <vt:lpstr>컴퍼넌트 – toast</vt:lpstr>
      <vt:lpstr>컴퍼넌트 – panel basic</vt:lpstr>
      <vt:lpstr>컴퍼넌트 – panel title</vt:lpstr>
      <vt:lpstr>컴퍼넌트 – panel title</vt:lpstr>
      <vt:lpstr>SVG</vt:lpstr>
      <vt:lpstr>SVG</vt:lpstr>
      <vt:lpstr>SVG – symbol &amp; use</vt:lpstr>
      <vt:lpstr>SVG – search icon 그리기</vt:lpstr>
      <vt:lpstr>SVG - Examples</vt:lpstr>
      <vt:lpstr>SVG – Examples (계속)</vt:lpstr>
      <vt:lpstr>SVG – Examples (계속)</vt:lpstr>
      <vt:lpstr>SVG – Examples (계속)</vt:lpstr>
      <vt:lpstr>SVG – Examples (계속)</vt:lpstr>
      <vt:lpstr>종합예제</vt:lpstr>
      <vt:lpstr>1단계</vt:lpstr>
      <vt:lpstr>1단계 (계속)</vt:lpstr>
      <vt:lpstr>2단계</vt:lpstr>
      <vt:lpstr>3단계</vt:lpstr>
      <vt:lpstr>4단계</vt:lpstr>
      <vt:lpstr>4단계 (계속)</vt:lpstr>
      <vt:lpstr>4단계 (계속)</vt:lpstr>
      <vt:lpstr>4단계 참고 – user-select</vt:lpstr>
      <vt:lpstr>4단계 참고 – user-select</vt:lpstr>
      <vt:lpstr>5단계 – grid 표시</vt:lpstr>
      <vt:lpstr>5단계</vt:lpstr>
      <vt:lpstr>5단계 (계속)</vt:lpstr>
      <vt:lpstr>5단계 (계속)</vt:lpstr>
      <vt:lpstr>5단계 (계속)</vt:lpstr>
      <vt:lpstr>6단계</vt:lpstr>
      <vt:lpstr>6단계 (계속)</vt:lpstr>
      <vt:lpstr>6단계 (계속)</vt:lpstr>
      <vt:lpstr>7단계</vt:lpstr>
      <vt:lpstr>7단계 (계속)</vt:lpstr>
      <vt:lpstr>7단계 (계속)</vt:lpstr>
      <vt:lpstr>8단계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user</dc:creator>
  <cp:lastModifiedBy>성현 김</cp:lastModifiedBy>
  <cp:revision>601</cp:revision>
  <dcterms:created xsi:type="dcterms:W3CDTF">2023-10-16T11:13:28Z</dcterms:created>
  <dcterms:modified xsi:type="dcterms:W3CDTF">2023-11-27T05:06:49Z</dcterms:modified>
</cp:coreProperties>
</file>